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Nunito"/>
      <p:regular r:id="rId39"/>
      <p:bold r:id="rId40"/>
      <p:italic r:id="rId41"/>
      <p:boldItalic r:id="rId42"/>
    </p:embeddedFont>
    <p:embeddedFont>
      <p:font typeface="Tahoma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2" name="Melinda Laniu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bold.fntdata"/><Relationship Id="rId20" Type="http://schemas.openxmlformats.org/officeDocument/2006/relationships/slide" Target="slides/slide14.xml"/><Relationship Id="rId42" Type="http://schemas.openxmlformats.org/officeDocument/2006/relationships/font" Target="fonts/Nunito-boldItalic.fntdata"/><Relationship Id="rId41" Type="http://schemas.openxmlformats.org/officeDocument/2006/relationships/font" Target="fonts/Nunito-italic.fntdata"/><Relationship Id="rId22" Type="http://schemas.openxmlformats.org/officeDocument/2006/relationships/slide" Target="slides/slide16.xml"/><Relationship Id="rId44" Type="http://schemas.openxmlformats.org/officeDocument/2006/relationships/font" Target="fonts/Tahoma-bold.fntdata"/><Relationship Id="rId21" Type="http://schemas.openxmlformats.org/officeDocument/2006/relationships/slide" Target="slides/slide15.xml"/><Relationship Id="rId43" Type="http://schemas.openxmlformats.org/officeDocument/2006/relationships/font" Target="fonts/Tahoma-regular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Nunito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20-04-29T17:25:18.690">
    <p:pos x="516" y="974"/>
    <p:text>(I'm terrified of day trading. I'm team, set it and forget it.)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2" dt="2020-04-29T17:26:08.678">
    <p:pos x="516" y="974"/>
    <p:text>(Woohoo! Roller coaster of investment happiness!)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5387ec4b6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5387ec4b6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5387ec4b6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5387ec4b6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5387ec4b6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5387ec4b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5387ec4b6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5387ec4b6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5387ec4b6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5387ec4b6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5387ec4b6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75387ec4b6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5387ec4b6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5387ec4b6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5387ec4b6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5387ec4b6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5387ec4b6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5387ec4b6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5387ec4b6_2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5387ec4b6_2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46d9cc9b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46d9cc9b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5387ec4b6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5387ec4b6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5387ec4b6_2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75387ec4b6_2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5387ec4b6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5387ec4b6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5387ec4b6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75387ec4b6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5387ec4b6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5387ec4b6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5387ec4b6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75387ec4b6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75387ec4b6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75387ec4b6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5387ec4b6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5387ec4b6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5387ec4b6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5387ec4b6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5387ec4b6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5387ec4b6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5387ec4b6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5387ec4b6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5387ec4b6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75387ec4b6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0033678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0033678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00336787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00336787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5387ec4b6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5387ec4b6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46d9cc9b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46d9cc9b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5387ec4b6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5387ec4b6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5387ec4b6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5387ec4b6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5387ec4b6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5387ec4b6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5387ec4b6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5387ec4b6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comments" Target="../comments/comment1.xml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comments" Target="../comments/comment2.xml"/><Relationship Id="rId4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DDDDD"/>
            </a:gs>
            <a:gs pos="100000">
              <a:srgbClr val="91919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885150" y="1847700"/>
            <a:ext cx="73737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of the U.S. Stock Market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Taylor Agarwal, Henk Quelle, Cooper Ryan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/>
          <p:nvPr>
            <p:ph idx="1" type="body"/>
          </p:nvPr>
        </p:nvSpPr>
        <p:spPr>
          <a:xfrm>
            <a:off x="819000" y="397500"/>
            <a:ext cx="7386300" cy="8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We performed Principal Component Analysis on the data, which consists of several steps:</a:t>
            </a:r>
            <a:endParaRPr sz="2000"/>
          </a:p>
        </p:txBody>
      </p:sp>
      <p:sp>
        <p:nvSpPr>
          <p:cNvPr id="192" name="Google Shape;192;p22"/>
          <p:cNvSpPr txBox="1"/>
          <p:nvPr/>
        </p:nvSpPr>
        <p:spPr>
          <a:xfrm>
            <a:off x="968200" y="1270750"/>
            <a:ext cx="66684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Step 3: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Find the eigenvectors and associated eigenvalues of </a:t>
            </a:r>
            <a:r>
              <a:rPr i="1" lang="en" sz="2000">
                <a:latin typeface="Calibri"/>
                <a:ea typeface="Calibri"/>
                <a:cs typeface="Calibri"/>
                <a:sym typeface="Calibri"/>
              </a:rPr>
              <a:t>C</a:t>
            </a:r>
            <a:endParaRPr i="1"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150" y="1626500"/>
            <a:ext cx="15240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2888" y="2211325"/>
            <a:ext cx="5778219" cy="24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 txBox="1"/>
          <p:nvPr/>
        </p:nvSpPr>
        <p:spPr>
          <a:xfrm>
            <a:off x="2852100" y="4632950"/>
            <a:ext cx="3439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Figure 1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>
            <p:ph idx="1" type="body"/>
          </p:nvPr>
        </p:nvSpPr>
        <p:spPr>
          <a:xfrm>
            <a:off x="819150" y="154550"/>
            <a:ext cx="7505700" cy="6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We selected a subset of these eigenvectors that explained 90% of the variance in our data</a:t>
            </a:r>
            <a:endParaRPr sz="2000"/>
          </a:p>
        </p:txBody>
      </p:sp>
      <p:pic>
        <p:nvPicPr>
          <p:cNvPr id="201" name="Google Shape;201;p23"/>
          <p:cNvPicPr preferRelativeResize="0"/>
          <p:nvPr/>
        </p:nvPicPr>
        <p:blipFill rotWithShape="1">
          <a:blip r:embed="rId3">
            <a:alphaModFix/>
          </a:blip>
          <a:srcRect b="0" l="6324" r="8662" t="0"/>
          <a:stretch/>
        </p:blipFill>
        <p:spPr>
          <a:xfrm>
            <a:off x="2310650" y="2715700"/>
            <a:ext cx="4216824" cy="22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4">
            <a:alphaModFix/>
          </a:blip>
          <a:srcRect b="0" l="5719" r="7744" t="0"/>
          <a:stretch/>
        </p:blipFill>
        <p:spPr>
          <a:xfrm>
            <a:off x="5308062" y="874050"/>
            <a:ext cx="3635563" cy="20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 rotWithShape="1">
          <a:blip r:embed="rId5">
            <a:alphaModFix/>
          </a:blip>
          <a:srcRect b="0" l="7405" r="8148" t="0"/>
          <a:stretch/>
        </p:blipFill>
        <p:spPr>
          <a:xfrm>
            <a:off x="275825" y="874050"/>
            <a:ext cx="3480773" cy="19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3870075" y="1185125"/>
            <a:ext cx="726000" cy="1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PoV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85%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90%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95%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4484925" y="1185125"/>
            <a:ext cx="852300" cy="1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Reduct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42.40%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30.88%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16.20%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6" name="Google Shape;206;p23"/>
          <p:cNvCxnSpPr/>
          <p:nvPr/>
        </p:nvCxnSpPr>
        <p:spPr>
          <a:xfrm>
            <a:off x="749750" y="2860000"/>
            <a:ext cx="1637100" cy="140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7" name="Google Shape;207;p23"/>
          <p:cNvCxnSpPr/>
          <p:nvPr/>
        </p:nvCxnSpPr>
        <p:spPr>
          <a:xfrm flipH="1" rot="10800000">
            <a:off x="6450550" y="2861200"/>
            <a:ext cx="1718700" cy="126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819150" y="639550"/>
            <a:ext cx="7505700" cy="4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We can then express each original stock as a linear combination of the average stock and the eigenstocks, </a:t>
            </a:r>
            <a:r>
              <a:rPr i="1" lang="en" sz="2000"/>
              <a:t>v</a:t>
            </a:r>
            <a:r>
              <a:rPr baseline="-25000" i="1" lang="en" sz="2000"/>
              <a:t>1</a:t>
            </a:r>
            <a:r>
              <a:rPr i="1" lang="en" sz="2000"/>
              <a:t> , …, v</a:t>
            </a:r>
            <a:r>
              <a:rPr baseline="-25000" i="1" lang="en" sz="2000"/>
              <a:t>k</a:t>
            </a:r>
            <a:r>
              <a:rPr lang="en" sz="2000"/>
              <a:t> </a:t>
            </a:r>
            <a:endParaRPr sz="2000"/>
          </a:p>
        </p:txBody>
      </p:sp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819150" y="2315950"/>
            <a:ext cx="75057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We find the largest weight </a:t>
            </a:r>
            <a:r>
              <a:rPr i="1" lang="en" sz="2000"/>
              <a:t>w</a:t>
            </a:r>
            <a:r>
              <a:rPr baseline="-25000" i="1" lang="en" sz="2000"/>
              <a:t>i</a:t>
            </a:r>
            <a:r>
              <a:rPr lang="en" sz="2000"/>
              <a:t> and consider stock </a:t>
            </a:r>
            <a:r>
              <a:rPr i="1" lang="en" sz="2000"/>
              <a:t>X</a:t>
            </a:r>
            <a:r>
              <a:rPr lang="en" sz="2000"/>
              <a:t> to be in the </a:t>
            </a:r>
            <a:r>
              <a:rPr i="1" lang="en" sz="2000"/>
              <a:t>i</a:t>
            </a:r>
            <a:r>
              <a:rPr lang="en" sz="2000"/>
              <a:t>-th portfolio with other stocks that belong to that portfolio</a:t>
            </a:r>
            <a:endParaRPr sz="2000"/>
          </a:p>
        </p:txBody>
      </p:sp>
      <p:pic>
        <p:nvPicPr>
          <p:cNvPr id="214" name="Google Shape;2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625" y="3437050"/>
            <a:ext cx="1261200" cy="13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4025" y="3437050"/>
            <a:ext cx="1261200" cy="13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 txBox="1"/>
          <p:nvPr/>
        </p:nvSpPr>
        <p:spPr>
          <a:xfrm>
            <a:off x="1989425" y="4441500"/>
            <a:ext cx="987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Portfolio 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4"/>
          <p:cNvSpPr txBox="1"/>
          <p:nvPr/>
        </p:nvSpPr>
        <p:spPr>
          <a:xfrm>
            <a:off x="5570825" y="4441500"/>
            <a:ext cx="9876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Portfolio 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3727525" y="3981675"/>
            <a:ext cx="13191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. . .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1791150" y="3328150"/>
            <a:ext cx="7260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AAPL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2705550" y="3404350"/>
            <a:ext cx="7260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AMZN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1" name="Google Shape;221;p24"/>
          <p:cNvCxnSpPr>
            <a:stCxn id="219" idx="2"/>
          </p:cNvCxnSpPr>
          <p:nvPr/>
        </p:nvCxnSpPr>
        <p:spPr>
          <a:xfrm>
            <a:off x="2154150" y="3618550"/>
            <a:ext cx="121200" cy="24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2" name="Google Shape;222;p24"/>
          <p:cNvCxnSpPr>
            <a:stCxn id="220" idx="2"/>
          </p:cNvCxnSpPr>
          <p:nvPr/>
        </p:nvCxnSpPr>
        <p:spPr>
          <a:xfrm flipH="1">
            <a:off x="2686650" y="3694750"/>
            <a:ext cx="381900" cy="26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" name="Google Shape;223;p24"/>
          <p:cNvSpPr txBox="1"/>
          <p:nvPr/>
        </p:nvSpPr>
        <p:spPr>
          <a:xfrm>
            <a:off x="5442475" y="3405700"/>
            <a:ext cx="6171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CSCO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6356875" y="3481900"/>
            <a:ext cx="6171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ADBE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24"/>
          <p:cNvCxnSpPr/>
          <p:nvPr/>
        </p:nvCxnSpPr>
        <p:spPr>
          <a:xfrm>
            <a:off x="5674825" y="3724000"/>
            <a:ext cx="142800" cy="22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24"/>
          <p:cNvCxnSpPr/>
          <p:nvPr/>
        </p:nvCxnSpPr>
        <p:spPr>
          <a:xfrm flipH="1">
            <a:off x="6216925" y="3800200"/>
            <a:ext cx="372300" cy="20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7" name="Google Shape;2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4939" y="1678463"/>
            <a:ext cx="3774125" cy="53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 txBox="1"/>
          <p:nvPr>
            <p:ph type="title"/>
          </p:nvPr>
        </p:nvSpPr>
        <p:spPr>
          <a:xfrm>
            <a:off x="819150" y="464600"/>
            <a:ext cx="75057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Did This Do?</a:t>
            </a:r>
            <a:endParaRPr/>
          </a:p>
        </p:txBody>
      </p:sp>
      <p:sp>
        <p:nvSpPr>
          <p:cNvPr id="233" name="Google Shape;233;p25"/>
          <p:cNvSpPr txBox="1"/>
          <p:nvPr>
            <p:ph idx="1" type="body"/>
          </p:nvPr>
        </p:nvSpPr>
        <p:spPr>
          <a:xfrm>
            <a:off x="819150" y="914950"/>
            <a:ext cx="7505700" cy="3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Stocks belonging to the same portfolio will have similar variance, meaning that these stocks will increase and decrease </a:t>
            </a:r>
            <a:r>
              <a:rPr b="1" lang="en" sz="2000"/>
              <a:t>at the same time</a:t>
            </a:r>
            <a:endParaRPr b="1"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The amount by which each stock increases and decreases is not identical, but the </a:t>
            </a:r>
            <a:r>
              <a:rPr b="1" lang="en" sz="2000"/>
              <a:t>timing</a:t>
            </a:r>
            <a:r>
              <a:rPr lang="en" sz="2000"/>
              <a:t> is identical, within a small margin of error </a:t>
            </a:r>
            <a:endParaRPr sz="2000"/>
          </a:p>
        </p:txBody>
      </p:sp>
      <p:pic>
        <p:nvPicPr>
          <p:cNvPr id="234" name="Google Shape;2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874" y="2622475"/>
            <a:ext cx="4758250" cy="229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/>
          <p:nvPr>
            <p:ph type="title"/>
          </p:nvPr>
        </p:nvSpPr>
        <p:spPr>
          <a:xfrm>
            <a:off x="819150" y="543050"/>
            <a:ext cx="7505700" cy="5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Analyses Our Tool Performs</a:t>
            </a:r>
            <a:endParaRPr/>
          </a:p>
        </p:txBody>
      </p:sp>
      <p:sp>
        <p:nvSpPr>
          <p:cNvPr id="240" name="Google Shape;240;p26"/>
          <p:cNvSpPr txBox="1"/>
          <p:nvPr>
            <p:ph idx="1" type="body"/>
          </p:nvPr>
        </p:nvSpPr>
        <p:spPr>
          <a:xfrm>
            <a:off x="819150" y="1186025"/>
            <a:ext cx="7505700" cy="32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In one analysis, the tool explores how the eigenstocks themselves were related to the overall trends of the stock market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In another analysis, the tool forms portfolios and displays them to see interesting relationships between seemingly unrelated stocks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In the last analysis, the tool uses the 100 stock subset as a training set, then projected a stock outside the subset that experienced a catastrophe onto the eigenstocks, and observed it in the portfolio of its nearest neighbor to see if they experienced similar declines in value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 txBox="1"/>
          <p:nvPr>
            <p:ph type="title"/>
          </p:nvPr>
        </p:nvSpPr>
        <p:spPr>
          <a:xfrm>
            <a:off x="819150" y="6387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Challenges</a:t>
            </a:r>
            <a:endParaRPr/>
          </a:p>
        </p:txBody>
      </p:sp>
      <p:sp>
        <p:nvSpPr>
          <p:cNvPr id="246" name="Google Shape;246;p27"/>
          <p:cNvSpPr txBox="1"/>
          <p:nvPr>
            <p:ph idx="1" type="body"/>
          </p:nvPr>
        </p:nvSpPr>
        <p:spPr>
          <a:xfrm>
            <a:off x="819150" y="1394825"/>
            <a:ext cx="7505700" cy="12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Computing Power of MATLAB does not allow for large enough matrices to group the whole market, had to develop a workaround for this</a:t>
            </a:r>
            <a:endParaRPr sz="20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47" name="Google Shape;2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6212" y="2514825"/>
            <a:ext cx="3721124" cy="200237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 txBox="1"/>
          <p:nvPr/>
        </p:nvSpPr>
        <p:spPr>
          <a:xfrm>
            <a:off x="2857625" y="4517200"/>
            <a:ext cx="36183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Figure 2</a:t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/>
          <p:nvPr>
            <p:ph type="title"/>
          </p:nvPr>
        </p:nvSpPr>
        <p:spPr>
          <a:xfrm>
            <a:off x="819150" y="8316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Challenges</a:t>
            </a:r>
            <a:endParaRPr/>
          </a:p>
        </p:txBody>
      </p:sp>
      <p:sp>
        <p:nvSpPr>
          <p:cNvPr id="254" name="Google Shape;254;p28"/>
          <p:cNvSpPr txBox="1"/>
          <p:nvPr>
            <p:ph idx="1" type="body"/>
          </p:nvPr>
        </p:nvSpPr>
        <p:spPr>
          <a:xfrm>
            <a:off x="819150" y="1468050"/>
            <a:ext cx="7505700" cy="11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No specific information on people doing this before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Cleaning the stock data for use in the code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Locating a sufficiently comprehensive data set</a:t>
            </a:r>
            <a:endParaRPr sz="2000"/>
          </a:p>
        </p:txBody>
      </p:sp>
      <p:pic>
        <p:nvPicPr>
          <p:cNvPr id="255" name="Google Shape;255;p28"/>
          <p:cNvPicPr preferRelativeResize="0"/>
          <p:nvPr/>
        </p:nvPicPr>
        <p:blipFill rotWithShape="1">
          <a:blip r:embed="rId3">
            <a:alphaModFix/>
          </a:blip>
          <a:srcRect b="0" l="0" r="-16754" t="9616"/>
          <a:stretch/>
        </p:blipFill>
        <p:spPr>
          <a:xfrm>
            <a:off x="2775325" y="2705650"/>
            <a:ext cx="3236148" cy="19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8"/>
          <p:cNvSpPr txBox="1"/>
          <p:nvPr/>
        </p:nvSpPr>
        <p:spPr>
          <a:xfrm>
            <a:off x="2464600" y="4688675"/>
            <a:ext cx="36645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Figure 3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/>
          <p:nvPr>
            <p:ph type="title"/>
          </p:nvPr>
        </p:nvSpPr>
        <p:spPr>
          <a:xfrm>
            <a:off x="819150" y="4506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262" name="Google Shape;262;p29"/>
          <p:cNvSpPr txBox="1"/>
          <p:nvPr>
            <p:ph idx="1" type="body"/>
          </p:nvPr>
        </p:nvSpPr>
        <p:spPr>
          <a:xfrm>
            <a:off x="510025" y="1026975"/>
            <a:ext cx="8255400" cy="34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</a:rPr>
              <a:t>Our tool successfully forms groupings of stocks based on any subsection of the market, while following user-defined timeframes and variance thresholds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</a:rPr>
              <a:t>Using 100 Fortune 500 </a:t>
            </a:r>
            <a:r>
              <a:rPr lang="en" sz="2000">
                <a:solidFill>
                  <a:srgbClr val="000000"/>
                </a:solidFill>
              </a:rPr>
              <a:t>[2]</a:t>
            </a:r>
            <a:r>
              <a:rPr lang="en" sz="2000">
                <a:solidFill>
                  <a:srgbClr val="000000"/>
                </a:solidFill>
              </a:rPr>
              <a:t> stocks we were able to recreate an almost identical model of the Dow Jones using the first principal component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</a:rPr>
              <a:t>We found that despite seemingly isolated incidents, such as the BP oil, spill, Merck Lawsuit, Aflac sudden price drop, etc.</a:t>
            </a:r>
            <a:r>
              <a:rPr lang="en" sz="2000">
                <a:solidFill>
                  <a:srgbClr val="000000"/>
                </a:solidFill>
              </a:rPr>
              <a:t> the stocks still moved together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000000"/>
                </a:solidFill>
              </a:rPr>
              <a:t>Our portfolios found dozens of seemingly unrelated stocks with similarly timed increases and decreases in value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</a:rPr>
              <a:t>These relationships also held true over </a:t>
            </a:r>
            <a:r>
              <a:rPr lang="en" sz="2000">
                <a:solidFill>
                  <a:srgbClr val="000000"/>
                </a:solidFill>
              </a:rPr>
              <a:t>Economic downturns</a:t>
            </a:r>
            <a:r>
              <a:rPr lang="en" sz="2000">
                <a:solidFill>
                  <a:srgbClr val="000000"/>
                </a:solidFill>
              </a:rPr>
              <a:t> such as 2008 and 2001</a:t>
            </a:r>
            <a:endParaRPr sz="2000">
              <a:solidFill>
                <a:srgbClr val="000000"/>
              </a:solidFill>
            </a:endParaRPr>
          </a:p>
          <a:p>
            <a:pPr indent="0" lvl="0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0"/>
          <p:cNvPicPr preferRelativeResize="0"/>
          <p:nvPr/>
        </p:nvPicPr>
        <p:blipFill rotWithShape="1">
          <a:blip r:embed="rId3">
            <a:alphaModFix/>
          </a:blip>
          <a:srcRect b="7046" l="10453" r="11298" t="3643"/>
          <a:stretch/>
        </p:blipFill>
        <p:spPr>
          <a:xfrm>
            <a:off x="1015250" y="1080575"/>
            <a:ext cx="6932923" cy="381222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0"/>
          <p:cNvSpPr txBox="1"/>
          <p:nvPr>
            <p:ph type="title"/>
          </p:nvPr>
        </p:nvSpPr>
        <p:spPr>
          <a:xfrm>
            <a:off x="819150" y="4506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 Jones Comparison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1"/>
          <p:cNvPicPr preferRelativeResize="0"/>
          <p:nvPr/>
        </p:nvPicPr>
        <p:blipFill rotWithShape="1">
          <a:blip r:embed="rId3">
            <a:alphaModFix/>
          </a:blip>
          <a:srcRect b="3571" l="8134" r="9111" t="6927"/>
          <a:stretch/>
        </p:blipFill>
        <p:spPr>
          <a:xfrm>
            <a:off x="1277175" y="987244"/>
            <a:ext cx="7505698" cy="39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>
            <p:ph type="title"/>
          </p:nvPr>
        </p:nvSpPr>
        <p:spPr>
          <a:xfrm>
            <a:off x="767275" y="235200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 Related Stocks</a:t>
            </a:r>
            <a:endParaRPr/>
          </a:p>
        </p:txBody>
      </p:sp>
      <p:sp>
        <p:nvSpPr>
          <p:cNvPr id="275" name="Google Shape;275;p31"/>
          <p:cNvSpPr txBox="1"/>
          <p:nvPr/>
        </p:nvSpPr>
        <p:spPr>
          <a:xfrm>
            <a:off x="354425" y="1891225"/>
            <a:ext cx="1011300" cy="1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Anthem - ANTM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McKesson Corporation - MCK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UnitedHealth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 Group - UNH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819150" y="15066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Project Overview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Methodology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Scientific Challenges 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Results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Potential Applications</a:t>
            </a:r>
            <a:endParaRPr sz="20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/>
          <p:nvPr>
            <p:ph type="title"/>
          </p:nvPr>
        </p:nvSpPr>
        <p:spPr>
          <a:xfrm>
            <a:off x="473375" y="235200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Unexpected Grouping </a:t>
            </a:r>
            <a:endParaRPr/>
          </a:p>
        </p:txBody>
      </p:sp>
      <p:pic>
        <p:nvPicPr>
          <p:cNvPr id="281" name="Google Shape;281;p32"/>
          <p:cNvPicPr preferRelativeResize="0"/>
          <p:nvPr/>
        </p:nvPicPr>
        <p:blipFill rotWithShape="1">
          <a:blip r:embed="rId3">
            <a:alphaModFix/>
          </a:blip>
          <a:srcRect b="0" l="8572" r="8356" t="0"/>
          <a:stretch/>
        </p:blipFill>
        <p:spPr>
          <a:xfrm>
            <a:off x="1566575" y="877350"/>
            <a:ext cx="6975998" cy="404552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2"/>
          <p:cNvSpPr txBox="1"/>
          <p:nvPr/>
        </p:nvSpPr>
        <p:spPr>
          <a:xfrm>
            <a:off x="319850" y="1891225"/>
            <a:ext cx="1331400" cy="1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Home Depot - HD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Intel - INTC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Texas 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Instruments - TXN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3"/>
          <p:cNvPicPr preferRelativeResize="0"/>
          <p:nvPr/>
        </p:nvPicPr>
        <p:blipFill rotWithShape="1">
          <a:blip r:embed="rId3">
            <a:alphaModFix/>
          </a:blip>
          <a:srcRect b="5486" l="10248" r="9429" t="4423"/>
          <a:stretch/>
        </p:blipFill>
        <p:spPr>
          <a:xfrm>
            <a:off x="1270925" y="848775"/>
            <a:ext cx="7466150" cy="403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/>
          <p:nvPr/>
        </p:nvSpPr>
        <p:spPr>
          <a:xfrm>
            <a:off x="354425" y="1891225"/>
            <a:ext cx="1155600" cy="1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Best Buy - BBY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Dillards - DDS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Goodyear Tires - GT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838200" y="228600"/>
            <a:ext cx="52731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Unexpected Grouping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/>
          <p:nvPr>
            <p:ph type="title"/>
          </p:nvPr>
        </p:nvSpPr>
        <p:spPr>
          <a:xfrm>
            <a:off x="767275" y="235200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Isolated Incidents: BP Oil Spill </a:t>
            </a:r>
            <a:endParaRPr/>
          </a:p>
        </p:txBody>
      </p:sp>
      <p:pic>
        <p:nvPicPr>
          <p:cNvPr id="295" name="Google Shape;295;p34"/>
          <p:cNvPicPr preferRelativeResize="0"/>
          <p:nvPr/>
        </p:nvPicPr>
        <p:blipFill rotWithShape="1">
          <a:blip r:embed="rId3">
            <a:alphaModFix/>
          </a:blip>
          <a:srcRect b="5222" l="8601" r="9087" t="7295"/>
          <a:stretch/>
        </p:blipFill>
        <p:spPr>
          <a:xfrm>
            <a:off x="1169575" y="811500"/>
            <a:ext cx="6804850" cy="37913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 txBox="1"/>
          <p:nvPr/>
        </p:nvSpPr>
        <p:spPr>
          <a:xfrm>
            <a:off x="167450" y="1891225"/>
            <a:ext cx="1198500" cy="1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British Petroleum - BP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General Dynamics - GD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Lockheed - LMT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Northrop - NOC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Xerox - XRX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5"/>
          <p:cNvPicPr preferRelativeResize="0"/>
          <p:nvPr/>
        </p:nvPicPr>
        <p:blipFill rotWithShape="1">
          <a:blip r:embed="rId3">
            <a:alphaModFix/>
          </a:blip>
          <a:srcRect b="3663" l="9422" r="8924" t="4051"/>
          <a:stretch/>
        </p:blipFill>
        <p:spPr>
          <a:xfrm>
            <a:off x="1352400" y="1032800"/>
            <a:ext cx="7114450" cy="387409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5"/>
          <p:cNvSpPr txBox="1"/>
          <p:nvPr>
            <p:ph type="title"/>
          </p:nvPr>
        </p:nvSpPr>
        <p:spPr>
          <a:xfrm>
            <a:off x="767275" y="235200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Isolated Incidents: Iraq Invasion </a:t>
            </a:r>
            <a:endParaRPr/>
          </a:p>
        </p:txBody>
      </p:sp>
      <p:sp>
        <p:nvSpPr>
          <p:cNvPr id="303" name="Google Shape;303;p35"/>
          <p:cNvSpPr txBox="1"/>
          <p:nvPr/>
        </p:nvSpPr>
        <p:spPr>
          <a:xfrm>
            <a:off x="200425" y="1891225"/>
            <a:ext cx="1286400" cy="1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Raytheon - RTN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Boeing - BA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Dollar Tree - DLTR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General Dynamics - GD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6"/>
          <p:cNvPicPr preferRelativeResize="0"/>
          <p:nvPr/>
        </p:nvPicPr>
        <p:blipFill rotWithShape="1">
          <a:blip r:embed="rId3">
            <a:alphaModFix/>
          </a:blip>
          <a:srcRect b="0" l="9193" r="8865" t="3781"/>
          <a:stretch/>
        </p:blipFill>
        <p:spPr>
          <a:xfrm>
            <a:off x="1175650" y="852125"/>
            <a:ext cx="7233874" cy="409214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6"/>
          <p:cNvSpPr txBox="1"/>
          <p:nvPr/>
        </p:nvSpPr>
        <p:spPr>
          <a:xfrm>
            <a:off x="319850" y="1891225"/>
            <a:ext cx="855900" cy="1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FedEx - FDX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Merck - MRK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6"/>
          <p:cNvSpPr txBox="1"/>
          <p:nvPr>
            <p:ph type="title"/>
          </p:nvPr>
        </p:nvSpPr>
        <p:spPr>
          <a:xfrm>
            <a:off x="767275" y="235200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Isolated Incidents: Merck Lawsuit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7"/>
          <p:cNvPicPr preferRelativeResize="0"/>
          <p:nvPr/>
        </p:nvPicPr>
        <p:blipFill rotWithShape="1">
          <a:blip r:embed="rId3">
            <a:alphaModFix/>
          </a:blip>
          <a:srcRect b="3297" l="9037" r="9102" t="4340"/>
          <a:stretch/>
        </p:blipFill>
        <p:spPr>
          <a:xfrm>
            <a:off x="1510050" y="994100"/>
            <a:ext cx="7203648" cy="391597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 txBox="1"/>
          <p:nvPr/>
        </p:nvSpPr>
        <p:spPr>
          <a:xfrm>
            <a:off x="202025" y="1891225"/>
            <a:ext cx="1345500" cy="1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Skechers - SKX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AmerisourceBergen - ABC</a:t>
            </a:r>
            <a:endParaRPr sz="8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Automatic </a:t>
            </a:r>
            <a:endParaRPr sz="8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Data Processing - ADP</a:t>
            </a:r>
            <a:endParaRPr sz="8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Aflac - AFL</a:t>
            </a:r>
            <a:endParaRPr sz="8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7"/>
          <p:cNvSpPr txBox="1"/>
          <p:nvPr>
            <p:ph type="title"/>
          </p:nvPr>
        </p:nvSpPr>
        <p:spPr>
          <a:xfrm>
            <a:off x="767275" y="235200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Isolated Incidents: Aflac Drop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/>
          <p:nvPr>
            <p:ph type="title"/>
          </p:nvPr>
        </p:nvSpPr>
        <p:spPr>
          <a:xfrm>
            <a:off x="819150" y="2982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Applications</a:t>
            </a:r>
            <a:endParaRPr/>
          </a:p>
        </p:txBody>
      </p:sp>
      <p:sp>
        <p:nvSpPr>
          <p:cNvPr id="323" name="Google Shape;323;p38"/>
          <p:cNvSpPr txBox="1"/>
          <p:nvPr>
            <p:ph idx="1" type="body"/>
          </p:nvPr>
        </p:nvSpPr>
        <p:spPr>
          <a:xfrm>
            <a:off x="819150" y="4007650"/>
            <a:ext cx="7505700" cy="8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Grouping Stocks based on their highest weighted eigenstock is a new approach to the portfolio method.</a:t>
            </a:r>
            <a:endParaRPr sz="2000"/>
          </a:p>
        </p:txBody>
      </p:sp>
      <p:pic>
        <p:nvPicPr>
          <p:cNvPr id="324" name="Google Shape;324;p38"/>
          <p:cNvPicPr preferRelativeResize="0"/>
          <p:nvPr/>
        </p:nvPicPr>
        <p:blipFill rotWithShape="1">
          <a:blip r:embed="rId3">
            <a:alphaModFix/>
          </a:blip>
          <a:srcRect b="22007" l="22217" r="20757" t="11706"/>
          <a:stretch/>
        </p:blipFill>
        <p:spPr>
          <a:xfrm>
            <a:off x="1774588" y="874575"/>
            <a:ext cx="5594813" cy="313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type="title"/>
          </p:nvPr>
        </p:nvSpPr>
        <p:spPr>
          <a:xfrm>
            <a:off x="819150" y="8316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Applications</a:t>
            </a:r>
            <a:endParaRPr/>
          </a:p>
        </p:txBody>
      </p:sp>
      <p:sp>
        <p:nvSpPr>
          <p:cNvPr id="330" name="Google Shape;330;p39"/>
          <p:cNvSpPr txBox="1"/>
          <p:nvPr>
            <p:ph idx="1" type="body"/>
          </p:nvPr>
        </p:nvSpPr>
        <p:spPr>
          <a:xfrm>
            <a:off x="819150" y="1547225"/>
            <a:ext cx="75057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Day Trading</a:t>
            </a:r>
            <a:r>
              <a:rPr lang="en" sz="2000"/>
              <a:t> </a:t>
            </a:r>
            <a:endParaRPr sz="2000"/>
          </a:p>
        </p:txBody>
      </p:sp>
      <p:pic>
        <p:nvPicPr>
          <p:cNvPr id="331" name="Google Shape;33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5200" y="1995625"/>
            <a:ext cx="5882875" cy="256502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9"/>
          <p:cNvSpPr txBox="1"/>
          <p:nvPr/>
        </p:nvSpPr>
        <p:spPr>
          <a:xfrm>
            <a:off x="2732475" y="4618450"/>
            <a:ext cx="3343200" cy="2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Figure 4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/>
          <p:cNvSpPr txBox="1"/>
          <p:nvPr>
            <p:ph type="title"/>
          </p:nvPr>
        </p:nvSpPr>
        <p:spPr>
          <a:xfrm>
            <a:off x="819150" y="8316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Applications</a:t>
            </a:r>
            <a:endParaRPr/>
          </a:p>
        </p:txBody>
      </p:sp>
      <p:sp>
        <p:nvSpPr>
          <p:cNvPr id="338" name="Google Shape;338;p40"/>
          <p:cNvSpPr txBox="1"/>
          <p:nvPr>
            <p:ph idx="1" type="body"/>
          </p:nvPr>
        </p:nvSpPr>
        <p:spPr>
          <a:xfrm>
            <a:off x="819150" y="1547225"/>
            <a:ext cx="7505700" cy="53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Long Term investing </a:t>
            </a:r>
            <a:endParaRPr sz="2000"/>
          </a:p>
        </p:txBody>
      </p:sp>
      <p:pic>
        <p:nvPicPr>
          <p:cNvPr id="339" name="Google Shape;33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2900" y="2078825"/>
            <a:ext cx="4445424" cy="24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0"/>
          <p:cNvSpPr txBox="1"/>
          <p:nvPr/>
        </p:nvSpPr>
        <p:spPr>
          <a:xfrm>
            <a:off x="2796775" y="4457700"/>
            <a:ext cx="36219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Figure 5</a:t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1"/>
          <p:cNvSpPr txBox="1"/>
          <p:nvPr>
            <p:ph type="title"/>
          </p:nvPr>
        </p:nvSpPr>
        <p:spPr>
          <a:xfrm>
            <a:off x="819150" y="8316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46" name="Google Shape;346;p41"/>
          <p:cNvSpPr txBox="1"/>
          <p:nvPr>
            <p:ph idx="1" type="body"/>
          </p:nvPr>
        </p:nvSpPr>
        <p:spPr>
          <a:xfrm>
            <a:off x="819150" y="1547225"/>
            <a:ext cx="75057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[1] Giorgia Pasini, Principal Component Analysis For Stock Portfolio Management, International Journal of Pure and Applied Mathematics, Volume 115, 153 – 168 (2017).</a:t>
            </a:r>
            <a:endParaRPr sz="21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[2] Fortune Media. “FORTUNE.” Fortune, Fortune, 3 Apr. 2020</a:t>
            </a:r>
            <a:endParaRPr sz="21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[3] Sheng Zhang and Matthew Turk (2008) Eigenfaces. Scholarpedia, 3(9):4244.</a:t>
            </a:r>
            <a:endParaRPr sz="21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type="title"/>
          </p:nvPr>
        </p:nvSpPr>
        <p:spPr>
          <a:xfrm>
            <a:off x="819150" y="283700"/>
            <a:ext cx="7505700" cy="5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196725" y="808125"/>
            <a:ext cx="8482500" cy="19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ahoma"/>
              <a:buChar char="•"/>
            </a:pPr>
            <a:r>
              <a:rPr lang="en" sz="2000">
                <a:solidFill>
                  <a:srgbClr val="000000"/>
                </a:solidFill>
              </a:rPr>
              <a:t>We constructed</a:t>
            </a:r>
            <a:r>
              <a:rPr b="1" lang="en" sz="2000">
                <a:solidFill>
                  <a:srgbClr val="000000"/>
                </a:solidFill>
              </a:rPr>
              <a:t> a novel tool </a:t>
            </a:r>
            <a:r>
              <a:rPr lang="en" sz="2000">
                <a:solidFill>
                  <a:srgbClr val="000000"/>
                </a:solidFill>
              </a:rPr>
              <a:t>to form stock groupings </a:t>
            </a:r>
            <a:r>
              <a:rPr lang="en" sz="2000">
                <a:solidFill>
                  <a:srgbClr val="000000"/>
                </a:solidFill>
              </a:rPr>
              <a:t>based on weights garnered from Principal Component Analysis</a:t>
            </a:r>
            <a:endParaRPr sz="2000">
              <a:solidFill>
                <a:srgbClr val="000000"/>
              </a:solidFill>
            </a:endParaRPr>
          </a:p>
          <a:p>
            <a:pPr indent="-431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</a:rPr>
              <a:t>Papers showed how to use PCA and how it relates to stocks [1] but none really had the same idea of using it to group them into portfolios</a:t>
            </a:r>
            <a:endParaRPr sz="2000">
              <a:solidFill>
                <a:srgbClr val="000000"/>
              </a:solidFill>
            </a:endParaRPr>
          </a:p>
          <a:p>
            <a:pPr indent="-431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</a:rPr>
              <a:t>We made a programmable tool that knows which parts of the market move together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15"/>
          <p:cNvPicPr preferRelativeResize="0"/>
          <p:nvPr/>
        </p:nvPicPr>
        <p:blipFill rotWithShape="1">
          <a:blip r:embed="rId3">
            <a:alphaModFix/>
          </a:blip>
          <a:srcRect b="4824" l="9874" r="8924" t="7139"/>
          <a:stretch/>
        </p:blipFill>
        <p:spPr>
          <a:xfrm>
            <a:off x="2556600" y="2557175"/>
            <a:ext cx="4514626" cy="23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 txBox="1"/>
          <p:nvPr>
            <p:ph type="title"/>
          </p:nvPr>
        </p:nvSpPr>
        <p:spPr>
          <a:xfrm>
            <a:off x="819150" y="8316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52" name="Google Shape;352;p42"/>
          <p:cNvSpPr txBox="1"/>
          <p:nvPr>
            <p:ph idx="1" type="body"/>
          </p:nvPr>
        </p:nvSpPr>
        <p:spPr>
          <a:xfrm>
            <a:off x="819150" y="1547225"/>
            <a:ext cx="75057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[4] </a:t>
            </a:r>
            <a:r>
              <a:rPr lang="en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Ocean Portal Team. “Gulf Oil Spill.” </a:t>
            </a:r>
            <a:r>
              <a:rPr i="1" lang="en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Smithsonian Ocean</a:t>
            </a:r>
            <a:r>
              <a:rPr lang="en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Apr. 2018</a:t>
            </a: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[5] Marjanovic, Boris. Huge Stock Market Dataset. Kaggle, 2017</a:t>
            </a: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[6] Carol Anne Hargreaves, and Chandrika Kadirvel Mani, The Selection of Winning Stocks Using Principal Component Analysis, American Journal of Marketing Research, Vol. 1, No. 3, pp. 183-188, (2015);</a:t>
            </a: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3"/>
          <p:cNvSpPr txBox="1"/>
          <p:nvPr>
            <p:ph type="title"/>
          </p:nvPr>
        </p:nvSpPr>
        <p:spPr>
          <a:xfrm>
            <a:off x="819150" y="7382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References</a:t>
            </a:r>
            <a:endParaRPr/>
          </a:p>
        </p:txBody>
      </p:sp>
      <p:sp>
        <p:nvSpPr>
          <p:cNvPr id="358" name="Google Shape;358;p43"/>
          <p:cNvSpPr txBox="1"/>
          <p:nvPr>
            <p:ph idx="1" type="body"/>
          </p:nvPr>
        </p:nvSpPr>
        <p:spPr>
          <a:xfrm>
            <a:off x="819150" y="18833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Figure 1: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Brems, Matt. “A One-Stop Shop for Principal Component Analysis.” </a:t>
            </a:r>
            <a:r>
              <a:rPr i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Medium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Towards Data Science, 17 Apr. 2017, towardsdatascience.com/a-one-stop-shop-for-principal-component-analysis-5582fb7e0a9c.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Figure 2: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Thomas, Philippa. “Leading without Authority: The Key to Success in a Matrix Organisation?” </a:t>
            </a:r>
            <a:r>
              <a:rPr i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Journal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1 July 2019, www.trainingjournal.com/articles/features/leading-without-authority-key-success-matrix-organisation.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b="1" lang="en"/>
              <a:t>Figure 3: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Lardinois, Frederic. “IBM and the DoE Launch the World's Fastest Supercomputer.” </a:t>
            </a:r>
            <a:r>
              <a:rPr i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TechCrunch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TechCrunch, 8 June 2018, techcrunch.com/2018/06/08/ibms-new-summit-supercomputer-for-the-doe-delivers-200-petaflops/.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References </a:t>
            </a:r>
            <a:endParaRPr/>
          </a:p>
        </p:txBody>
      </p:sp>
      <p:sp>
        <p:nvSpPr>
          <p:cNvPr id="364" name="Google Shape;364;p44"/>
          <p:cNvSpPr txBox="1"/>
          <p:nvPr>
            <p:ph idx="1" type="body"/>
          </p:nvPr>
        </p:nvSpPr>
        <p:spPr>
          <a:xfrm>
            <a:off x="819150" y="170080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Figure 4: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Admin. “2018 Is the Year to Unleash the Day Trader Within.” </a:t>
            </a:r>
            <a:r>
              <a:rPr i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Men's News Daily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Admin, 9 July 2019, mensnewsdaily.com/unleash-day-trader-within/.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Figure 5: 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Mishuris, Gary. “How To Invest For The Long Term In A Volatile Market.” </a:t>
            </a:r>
            <a:r>
              <a:rPr i="1"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Forbes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Forbes Magazine, 15 Jan. 2019, www.forbes.com/sites/garymishuris/2019/01/15/how-to-invest-for-the-long-term-in-a-volatile-market/#3cefc7596882.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/>
          <p:nvPr>
            <p:ph idx="1" type="body"/>
          </p:nvPr>
        </p:nvSpPr>
        <p:spPr>
          <a:xfrm>
            <a:off x="378300" y="233400"/>
            <a:ext cx="8119200" cy="19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</a:rPr>
              <a:t>We were able to successfully group seemingly unrelated stocks that had almost identical fluctuations based on the found eigenstocks</a:t>
            </a:r>
            <a:endParaRPr sz="2000">
              <a:solidFill>
                <a:srgbClr val="000000"/>
              </a:solidFill>
            </a:endParaRPr>
          </a:p>
          <a:p>
            <a:pPr indent="-431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</a:rPr>
              <a:t>We were able to successfully model the Dow Jones Industrial Average, which demonstrates the validity of our approach</a:t>
            </a:r>
            <a:endParaRPr sz="2000">
              <a:solidFill>
                <a:srgbClr val="000000"/>
              </a:solidFill>
            </a:endParaRPr>
          </a:p>
          <a:p>
            <a:pPr indent="-431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" sz="2000">
                <a:solidFill>
                  <a:srgbClr val="000000"/>
                </a:solidFill>
              </a:rPr>
              <a:t>We were able to successfully observe the effects of catastrophes on grouped stocks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 b="0" l="8016" r="6057" t="0"/>
          <a:stretch/>
        </p:blipFill>
        <p:spPr>
          <a:xfrm>
            <a:off x="3034499" y="2266950"/>
            <a:ext cx="4544549" cy="254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819150" y="845600"/>
            <a:ext cx="7505700" cy="6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Statement of Problem</a:t>
            </a:r>
            <a:endParaRPr/>
          </a:p>
        </p:txBody>
      </p:sp>
      <p:sp>
        <p:nvSpPr>
          <p:cNvPr id="154" name="Google Shape;154;p17"/>
          <p:cNvSpPr txBox="1"/>
          <p:nvPr>
            <p:ph idx="1" type="body"/>
          </p:nvPr>
        </p:nvSpPr>
        <p:spPr>
          <a:xfrm>
            <a:off x="819150" y="1948475"/>
            <a:ext cx="7505700" cy="28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/>
              <a:t>How can we predict increases and decreases in the values of individual stocks?</a:t>
            </a:r>
            <a:endParaRPr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/>
          <p:nvPr>
            <p:ph type="title"/>
          </p:nvPr>
        </p:nvSpPr>
        <p:spPr>
          <a:xfrm>
            <a:off x="819150" y="679275"/>
            <a:ext cx="7505700" cy="5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160" name="Google Shape;160;p18"/>
          <p:cNvSpPr txBox="1"/>
          <p:nvPr>
            <p:ph idx="1" type="body"/>
          </p:nvPr>
        </p:nvSpPr>
        <p:spPr>
          <a:xfrm>
            <a:off x="819150" y="1394825"/>
            <a:ext cx="7505700" cy="8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We identified a large </a:t>
            </a:r>
            <a:r>
              <a:rPr lang="en" sz="2000"/>
              <a:t>dataset with 7195 stocks with </a:t>
            </a:r>
            <a:r>
              <a:rPr lang="en" sz="2000"/>
              <a:t>their </a:t>
            </a:r>
            <a:r>
              <a:rPr lang="en" sz="2000"/>
              <a:t>values for each day between 1960 and 2017  </a:t>
            </a:r>
            <a:endParaRPr sz="2000"/>
          </a:p>
        </p:txBody>
      </p:sp>
      <p:pic>
        <p:nvPicPr>
          <p:cNvPr id="161" name="Google Shape;16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900" y="2347925"/>
            <a:ext cx="2273240" cy="24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 rotWithShape="1">
          <a:blip r:embed="rId4">
            <a:alphaModFix/>
          </a:blip>
          <a:srcRect b="18420" l="0" r="0" t="0"/>
          <a:stretch/>
        </p:blipFill>
        <p:spPr>
          <a:xfrm>
            <a:off x="3591950" y="2347925"/>
            <a:ext cx="2064325" cy="24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 rotWithShape="1">
          <a:blip r:embed="rId5">
            <a:alphaModFix/>
          </a:blip>
          <a:srcRect b="18758" l="0" r="0" t="0"/>
          <a:stretch/>
        </p:blipFill>
        <p:spPr>
          <a:xfrm>
            <a:off x="5905500" y="2316550"/>
            <a:ext cx="2419350" cy="252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/>
          <p:nvPr>
            <p:ph idx="1" type="body"/>
          </p:nvPr>
        </p:nvSpPr>
        <p:spPr>
          <a:xfrm>
            <a:off x="819150" y="421725"/>
            <a:ext cx="7592100" cy="12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For the majority of our analyses, we used a 100 stock subset of this large set, comprised of “Big Name” stocks that have been public since 2001, such as </a:t>
            </a:r>
            <a:r>
              <a:rPr lang="en" sz="2000"/>
              <a:t>Walmart</a:t>
            </a:r>
            <a:r>
              <a:rPr lang="en" sz="2000"/>
              <a:t>, Amazon, Ford, and many others</a:t>
            </a:r>
            <a:endParaRPr sz="2000"/>
          </a:p>
        </p:txBody>
      </p:sp>
      <p:pic>
        <p:nvPicPr>
          <p:cNvPr id="169" name="Google Shape;169;p19"/>
          <p:cNvPicPr preferRelativeResize="0"/>
          <p:nvPr/>
        </p:nvPicPr>
        <p:blipFill rotWithShape="1">
          <a:blip r:embed="rId3">
            <a:alphaModFix/>
          </a:blip>
          <a:srcRect b="0" l="9707" r="9464" t="0"/>
          <a:stretch/>
        </p:blipFill>
        <p:spPr>
          <a:xfrm>
            <a:off x="1891800" y="1621728"/>
            <a:ext cx="5360400" cy="319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"/>
          <p:cNvSpPr txBox="1"/>
          <p:nvPr>
            <p:ph idx="1" type="body"/>
          </p:nvPr>
        </p:nvSpPr>
        <p:spPr>
          <a:xfrm>
            <a:off x="819000" y="397500"/>
            <a:ext cx="7386300" cy="8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We performed Principal Component Analysis on the data, which consists of several steps:</a:t>
            </a:r>
            <a:endParaRPr sz="2000"/>
          </a:p>
        </p:txBody>
      </p:sp>
      <p:sp>
        <p:nvSpPr>
          <p:cNvPr id="175" name="Google Shape;175;p20"/>
          <p:cNvSpPr txBox="1"/>
          <p:nvPr/>
        </p:nvSpPr>
        <p:spPr>
          <a:xfrm>
            <a:off x="968200" y="1270750"/>
            <a:ext cx="57243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Step 1: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Shift the data, </a:t>
            </a:r>
            <a:r>
              <a:rPr i="1" lang="en" sz="200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, by the average stock </a:t>
            </a:r>
            <a:r>
              <a:rPr i="1" lang="en" sz="2000">
                <a:latin typeface="Calibri"/>
                <a:ea typeface="Calibri"/>
                <a:cs typeface="Calibri"/>
                <a:sym typeface="Calibri"/>
              </a:rPr>
              <a:t>μ</a:t>
            </a:r>
            <a:r>
              <a:rPr b="1" i="1" lang="en" sz="2000">
                <a:latin typeface="Calibri"/>
                <a:ea typeface="Calibri"/>
                <a:cs typeface="Calibri"/>
                <a:sym typeface="Calibri"/>
              </a:rPr>
              <a:t> </a:t>
            </a:r>
            <a:endParaRPr i="1"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763" y="1706350"/>
            <a:ext cx="4176465" cy="3132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0"/>
          <p:cNvCxnSpPr/>
          <p:nvPr/>
        </p:nvCxnSpPr>
        <p:spPr>
          <a:xfrm flipH="1">
            <a:off x="4526275" y="2989275"/>
            <a:ext cx="36300" cy="48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" name="Google Shape;178;p20"/>
          <p:cNvSpPr txBox="1"/>
          <p:nvPr/>
        </p:nvSpPr>
        <p:spPr>
          <a:xfrm>
            <a:off x="3110325" y="2130000"/>
            <a:ext cx="13314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Original 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4913550" y="3679125"/>
            <a:ext cx="11133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Shifted 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819000" y="397500"/>
            <a:ext cx="7386300" cy="8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We performed Principal Component Analysis on the data, which consists of several steps:</a:t>
            </a:r>
            <a:endParaRPr sz="2000"/>
          </a:p>
        </p:txBody>
      </p:sp>
      <p:sp>
        <p:nvSpPr>
          <p:cNvPr id="185" name="Google Shape;185;p21"/>
          <p:cNvSpPr txBox="1"/>
          <p:nvPr/>
        </p:nvSpPr>
        <p:spPr>
          <a:xfrm>
            <a:off x="968200" y="1270750"/>
            <a:ext cx="57243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Step 2: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Compute the Covariance Matrix, </a:t>
            </a:r>
            <a:r>
              <a:rPr i="1" lang="en" sz="2000">
                <a:latin typeface="Calibri"/>
                <a:ea typeface="Calibri"/>
                <a:cs typeface="Calibri"/>
                <a:sym typeface="Calibri"/>
              </a:rPr>
              <a:t>C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950" y="1706350"/>
            <a:ext cx="6274107" cy="31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