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0f0e00a0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0f0e00a0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0f0e00a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0f0e00a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0f0e00a0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0f0e00a0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0f0e00a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0f0e00a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0f0e00a0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0f0e00a0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0f0e00a0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0f0e00a0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0f0e00a0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0f0e00a0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0f0e00a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0f0e00a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0f0e00a0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0f0e00a0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0f0e00a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0f0e00a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110db29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110db29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df713e7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df713e7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df713e7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df713e7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f0e00a0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f0e00a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116faacf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116faacf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●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○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Times New Roman"/>
              <a:buChar char="■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ommons.wikimedia.org/w/index.php?curid=35889221" TargetMode="External"/><Relationship Id="rId4" Type="http://schemas.openxmlformats.org/officeDocument/2006/relationships/hyperlink" Target="https://commons.wikimedia.org/w/index.php?curid=23379433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 mysteries of the evolution of the Earth-Moon system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2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 : Michael Inouye, Zack Wellington, and Kian Milani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64100" y="3766200"/>
            <a:ext cx="8520600" cy="12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MATH 485 Mid-Term Presentations, March 5th 2020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Dr. Gabitov, University of Arizona Department of Mathematics 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 </a:t>
            </a:r>
            <a:r>
              <a:rPr lang="en"/>
              <a:t>Goldreich Model cont.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43963"/>
            <a:ext cx="5100626" cy="26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626" y="1395237"/>
            <a:ext cx="3917640" cy="26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169638"/>
            <a:ext cx="3048504" cy="95411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/>
        </p:nvSpPr>
        <p:spPr>
          <a:xfrm>
            <a:off x="1264200" y="1103050"/>
            <a:ext cx="199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Intermediate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5791675" y="1017725"/>
            <a:ext cx="199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Long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971475" y="4360350"/>
            <a:ext cx="334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da/dt -  rate of change of semimajor axis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lang="en"/>
              <a:t>Touma and Wisdom Model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Touma and Wisdom in their 1994 paper expand upon Goldreich's work of the Moon-Earth system. They </a:t>
            </a:r>
            <a:r>
              <a:rPr lang="en"/>
              <a:t>formulate</a:t>
            </a:r>
            <a:r>
              <a:rPr lang="en"/>
              <a:t> their models using the </a:t>
            </a:r>
            <a:r>
              <a:rPr lang="en"/>
              <a:t>Hamiltonian with multiple bodies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Assumptions: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effects of other planetary perturbations is ignored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effect of the changing Earth-Moon orbit is ignored and is circular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gravitational potential and the disturbance of the Sun on the system is truncated after second order terms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400" y="3938575"/>
            <a:ext cx="2543175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</a:t>
            </a:r>
            <a:r>
              <a:rPr lang="en"/>
              <a:t>Touma and Wisdom Model cont.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696277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508025"/>
            <a:ext cx="71723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Touma and Wisdom Model cont.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34900"/>
            <a:ext cx="56959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200" y="4125775"/>
            <a:ext cx="721042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152475"/>
            <a:ext cx="8520600" cy="4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</a:t>
            </a:r>
            <a:r>
              <a:rPr lang="en"/>
              <a:t>he Hamiltonian is averaged over orbital periods to receive: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407500" y="4293025"/>
            <a:ext cx="1071900" cy="4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where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Summary</a:t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152475"/>
            <a:ext cx="495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several proposed methods of effectively modeling the complexities of the Earth-Moon system.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Unfortunately</a:t>
            </a:r>
            <a:r>
              <a:rPr lang="en"/>
              <a:t>, many models solved analytically make many assumptions to make the calculation feasible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A</a:t>
            </a:r>
            <a:r>
              <a:rPr lang="en">
                <a:solidFill>
                  <a:schemeClr val="dk1"/>
                </a:solidFill>
              </a:rPr>
              <a:t>dvances </a:t>
            </a:r>
            <a:r>
              <a:rPr lang="en"/>
              <a:t>in n</a:t>
            </a:r>
            <a:r>
              <a:rPr lang="en"/>
              <a:t>umerical methods provide a great resource, these weren’t available when these models were proposed (1966, 1994)</a:t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5886775" y="3701125"/>
            <a:ext cx="28674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Phoenix7777 - Own workData source: HORIZONS System, JPL, NASA, CC BY-SA 4.0, https://commons.wikimedia.org/w/index.php?curid=74066503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738" y="1170125"/>
            <a:ext cx="3171466" cy="23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Future Plan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</a:t>
            </a:r>
            <a:r>
              <a:rPr lang="en"/>
              <a:t>eproduce the works and models within the Goldreich paper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Yield</a:t>
            </a:r>
            <a:r>
              <a:rPr lang="en"/>
              <a:t> similar numerical results as Goldreich using Python’s ODE libraries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Second, transition to Touma and Wisdom’s environment and reproduce using numerical method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data offered within the Malinverno paper or from further research to validate the performance of our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Investigate any feasible extensions or improvements that can be made to these models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Further Reading / References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History of the Lunar Orbit by Peter Goldreich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Evolution of the Earth-Moon System by Jihad Touma and Jack Wisdom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Proterozoic Milankovitch cycles and the history of the solar system by Stephen Meyers and Alberto Milinvernob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MacDonald, G. J. F. ( 1964), Tidal friction, Rev. Geophys., 2( 3), 467– 541, doi:10.1029/RG002i003p00467.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Peter Sobchak - Own work, CC BY-SA 4.0,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https://commons.wikimedia.org/w/index.php?curid=35889221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Geologician, Homunculus 2 - from English Wikipedia, CC BY 3.0,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https://commons.wikimedia.org/w/index.php?curid=23379433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Phoenix7777 - Own workData source: HORIZONS System, JPL, NASA, CC BY-SA 4.0, https://commons.wikimedia.org/w/index.php?curid=74066503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Literature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Application Background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Goldreich Model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Touma and Wisdom Model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Summary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Future Plan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</a:rPr>
              <a:t>Further Reading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Literature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articles used for this study were 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i="1" lang="en" sz="2000"/>
              <a:t>History of the Lunar Orbit</a:t>
            </a:r>
            <a:r>
              <a:rPr lang="en" sz="2000"/>
              <a:t> by Peter Goldreich 1966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i="1" lang="en" sz="2000"/>
              <a:t>Evolution of the Earth-Moon System </a:t>
            </a:r>
            <a:r>
              <a:rPr lang="en" sz="2000"/>
              <a:t>by Jihad Touma and Jack Wisdom 1994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i="1" lang="en" sz="2000">
                <a:solidFill>
                  <a:schemeClr val="dk1"/>
                </a:solidFill>
              </a:rPr>
              <a:t>Proterozoic Milankovitch cycles and the history of the solar system </a:t>
            </a:r>
            <a:r>
              <a:rPr lang="en" sz="2000">
                <a:solidFill>
                  <a:schemeClr val="dk1"/>
                </a:solidFill>
              </a:rPr>
              <a:t>by Stephen Meyers and Alberto Milinvernob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Application Background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286688" y="1172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Moon’s orbit has been studied for 1000s of years and yet, until more modern times, more was known about satellites of other planets than the Moon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mysteries of the moon revolved around the fact that the moon no longer orbits along the path of its original orbit when formed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34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Application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462" y="807524"/>
            <a:ext cx="7505074" cy="38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1673175" y="4715150"/>
            <a:ext cx="5625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Credit:  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Peter Sobchak - Own work, CC BY-SA 4.0, https://commons.wikimedia.org/w/index.php?curid=35889221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Application Background cont.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Earth-Moon system is difficult to </a:t>
            </a:r>
            <a:r>
              <a:rPr lang="en"/>
              <a:t>completely</a:t>
            </a:r>
            <a:r>
              <a:rPr lang="en"/>
              <a:t> model due to effects from: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planets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Tidal friction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sun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Imperfections in their own orbits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Any other planetary bodies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562" y="374750"/>
            <a:ext cx="3951428" cy="36858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274300" y="4654175"/>
            <a:ext cx="3558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Credit: 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Geo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logician, Homunculus 2 - from English Wikipedia, CC BY 3.0, https://commons.wikimedia.org/w/index.php?curid=23379433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Application Background cont.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problem of interest?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Effectively modeling would allow </a:t>
            </a:r>
            <a:r>
              <a:rPr lang="en"/>
              <a:t>astronomers</a:t>
            </a:r>
            <a:r>
              <a:rPr lang="en"/>
              <a:t> a greater understanding of the history of the development of both the Earth and the Moon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Geologists heavily rely on these findings to help explain/measure the </a:t>
            </a:r>
            <a:r>
              <a:rPr lang="en"/>
              <a:t>composition</a:t>
            </a:r>
            <a:r>
              <a:rPr lang="en"/>
              <a:t> of the Earth itself, which may have implications for other areas of science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148" y="3228900"/>
            <a:ext cx="5585501" cy="1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764850" y="4756050"/>
            <a:ext cx="5389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Image Credit: Proterozoic Milankovitch cycles and the history of the solar system by Stephen Meyers and Alberto Milinvernob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6196275" y="3707300"/>
            <a:ext cx="26628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The Eocene Walvis Ridge is one of the few deep sea hotspots that stretch to the mantle of the Earth. M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illions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 of years of 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sedimentation</a:t>
            </a:r>
            <a:r>
              <a:rPr lang="en" sz="800">
                <a:latin typeface="Times New Roman"/>
                <a:ea typeface="Times New Roman"/>
                <a:cs typeface="Times New Roman"/>
                <a:sym typeface="Times New Roman"/>
              </a:rPr>
              <a:t> can paint an image of the evolution of tidal patterns due to the Moon’s effect on the planet..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</a:t>
            </a:r>
            <a:r>
              <a:rPr lang="en"/>
              <a:t>Goldreich Model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485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of two models that will be discussed was outlined by Goldreich in his 1966 paper: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Three time scales: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Orbital (short)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Precessional (intermediate)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Tidal (long)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Equations here are averaged disturbing potentials over the orbital time scale.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488" y="445025"/>
            <a:ext cx="231510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798" y="1450725"/>
            <a:ext cx="3792500" cy="26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Variables for conserved quantities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 - scalar angular momenta of earth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 - scalar angular momenta of moon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- component of total angular momenta normal to ecliptic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X - total potential energy of the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