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Nuni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regular.fntdata"/><Relationship Id="rId11" Type="http://schemas.openxmlformats.org/officeDocument/2006/relationships/slide" Target="slides/slide6.xml"/><Relationship Id="rId22" Type="http://schemas.openxmlformats.org/officeDocument/2006/relationships/font" Target="fonts/Nunito-italic.fntdata"/><Relationship Id="rId10" Type="http://schemas.openxmlformats.org/officeDocument/2006/relationships/slide" Target="slides/slide5.xml"/><Relationship Id="rId21" Type="http://schemas.openxmlformats.org/officeDocument/2006/relationships/font" Target="fonts/Nunito-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Nuni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80f933b9a5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80f933b9a5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80f933b9a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80f933b9a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80f933b9a5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80f933b9a5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80f933b9a5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80f933b9a5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g80da812aed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80da812aed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80f933b9a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80f933b9a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80f933b9a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0f933b9a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80f933b9a5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80f933b9a5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80da812aed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80da812aed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80da812aed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80da812aed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80da812aed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80da812aed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80da812aed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80da812aed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80da812aed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80da812aed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9.png"/><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200"/>
              <a:t>Stability of Inverted Pendulum with Vibrating Base</a:t>
            </a:r>
            <a:endParaRPr sz="3200"/>
          </a:p>
        </p:txBody>
      </p:sp>
      <p:sp>
        <p:nvSpPr>
          <p:cNvPr id="129" name="Google Shape;129;p13"/>
          <p:cNvSpPr txBox="1"/>
          <p:nvPr>
            <p:ph idx="1" type="subTitle"/>
          </p:nvPr>
        </p:nvSpPr>
        <p:spPr>
          <a:xfrm>
            <a:off x="1858700" y="3413139"/>
            <a:ext cx="5361300" cy="1199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Kevin Luna (Mentor)</a:t>
            </a:r>
            <a:endParaRPr/>
          </a:p>
          <a:p>
            <a:pPr indent="0" lvl="0" marL="0" rtl="0" algn="ctr">
              <a:spcBef>
                <a:spcPts val="0"/>
              </a:spcBef>
              <a:spcAft>
                <a:spcPts val="0"/>
              </a:spcAft>
              <a:buNone/>
            </a:pPr>
            <a:r>
              <a:rPr lang="en"/>
              <a:t>Devin Johnson</a:t>
            </a:r>
            <a:endParaRPr/>
          </a:p>
          <a:p>
            <a:pPr indent="0" lvl="0" marL="0" rtl="0" algn="ctr">
              <a:spcBef>
                <a:spcPts val="0"/>
              </a:spcBef>
              <a:spcAft>
                <a:spcPts val="0"/>
              </a:spcAft>
              <a:buNone/>
            </a:pPr>
            <a:r>
              <a:rPr lang="en"/>
              <a:t>Phillip Shelton</a:t>
            </a:r>
            <a:endParaRPr/>
          </a:p>
          <a:p>
            <a:pPr indent="0" lvl="0" marL="0" rtl="0" algn="ctr">
              <a:spcBef>
                <a:spcPts val="0"/>
              </a:spcBef>
              <a:spcAft>
                <a:spcPts val="0"/>
              </a:spcAft>
              <a:buNone/>
            </a:pPr>
            <a:r>
              <a:rPr lang="en"/>
              <a:t>Zach Kirch</a:t>
            </a:r>
            <a:endParaRPr/>
          </a:p>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2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Runge-Katta</a:t>
            </a:r>
            <a:endParaRPr/>
          </a:p>
        </p:txBody>
      </p:sp>
      <p:sp>
        <p:nvSpPr>
          <p:cNvPr id="191" name="Google Shape;191;p2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Method for solving ODEs</a:t>
            </a:r>
            <a:endParaRPr/>
          </a:p>
          <a:p>
            <a:pPr indent="-311150" lvl="0" marL="457200" rtl="0" algn="l">
              <a:spcBef>
                <a:spcPts val="0"/>
              </a:spcBef>
              <a:spcAft>
                <a:spcPts val="0"/>
              </a:spcAft>
              <a:buSzPts val="1300"/>
              <a:buChar char="●"/>
            </a:pPr>
            <a:r>
              <a:rPr lang="en"/>
              <a:t>Iterative method which uses previous result of calculation to increase </a:t>
            </a:r>
            <a:r>
              <a:rPr lang="en"/>
              <a:t>approximation</a:t>
            </a:r>
            <a:r>
              <a:rPr lang="en"/>
              <a:t> accuracy</a:t>
            </a:r>
            <a:endParaRPr/>
          </a:p>
          <a:p>
            <a:pPr indent="-311150" lvl="0" marL="457200" rtl="0" algn="l">
              <a:spcBef>
                <a:spcPts val="0"/>
              </a:spcBef>
              <a:spcAft>
                <a:spcPts val="0"/>
              </a:spcAft>
              <a:buSzPts val="1300"/>
              <a:buChar char="●"/>
            </a:pPr>
            <a:r>
              <a:rPr lang="en"/>
              <a:t>Based on Euler Method but more accurate and higher order</a:t>
            </a:r>
            <a:endParaRPr/>
          </a:p>
          <a:p>
            <a:pPr indent="-311150" lvl="0" marL="457200" rtl="0" algn="l">
              <a:spcBef>
                <a:spcPts val="0"/>
              </a:spcBef>
              <a:spcAft>
                <a:spcPts val="0"/>
              </a:spcAft>
              <a:buSzPts val="1300"/>
              <a:buChar char="●"/>
            </a:pPr>
            <a:r>
              <a:rPr lang="en"/>
              <a:t>Used in built in functions ode45 and ode23 in MATLAB but RK23 is what we will be basing our method on as previously stated.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2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Pendulum</a:t>
            </a:r>
            <a:r>
              <a:rPr lang="en"/>
              <a:t> Dynamics</a:t>
            </a:r>
            <a:endParaRPr/>
          </a:p>
        </p:txBody>
      </p:sp>
      <p:sp>
        <p:nvSpPr>
          <p:cNvPr id="197" name="Google Shape;197;p23"/>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Understanding pendulum physically</a:t>
            </a:r>
            <a:endParaRPr/>
          </a:p>
          <a:p>
            <a:pPr indent="-298450" lvl="1" marL="914400" rtl="0" algn="l">
              <a:spcBef>
                <a:spcPts val="0"/>
              </a:spcBef>
              <a:spcAft>
                <a:spcPts val="0"/>
              </a:spcAft>
              <a:buSzPts val="1100"/>
              <a:buChar char="○"/>
            </a:pPr>
            <a:r>
              <a:rPr lang="en"/>
              <a:t>Need to know Moment of Inertia (Long Cylinder + mass)</a:t>
            </a:r>
            <a:endParaRPr/>
          </a:p>
          <a:p>
            <a:pPr indent="-298450" lvl="1" marL="914400" rtl="0" algn="l">
              <a:spcBef>
                <a:spcPts val="0"/>
              </a:spcBef>
              <a:spcAft>
                <a:spcPts val="0"/>
              </a:spcAft>
              <a:buSzPts val="1100"/>
              <a:buChar char="○"/>
            </a:pPr>
            <a:r>
              <a:rPr lang="en"/>
              <a:t>Rotational forces, Axial forces, how this affects error</a:t>
            </a:r>
            <a:endParaRPr/>
          </a:p>
          <a:p>
            <a:pPr indent="-311150" lvl="0" marL="457200" rtl="0" algn="l">
              <a:spcBef>
                <a:spcPts val="0"/>
              </a:spcBef>
              <a:spcAft>
                <a:spcPts val="0"/>
              </a:spcAft>
              <a:buSzPts val="1300"/>
              <a:buChar char="●"/>
            </a:pPr>
            <a:r>
              <a:rPr lang="en"/>
              <a:t>Rotational vs Inertial Frames</a:t>
            </a:r>
            <a:endParaRPr/>
          </a:p>
          <a:p>
            <a:pPr indent="-298450" lvl="1" marL="914400" rtl="0" algn="l">
              <a:spcBef>
                <a:spcPts val="0"/>
              </a:spcBef>
              <a:spcAft>
                <a:spcPts val="0"/>
              </a:spcAft>
              <a:buSzPts val="1100"/>
              <a:buChar char="○"/>
            </a:pPr>
            <a:r>
              <a:rPr lang="en"/>
              <a:t>Factoring in moving base</a:t>
            </a:r>
            <a:endParaRPr/>
          </a:p>
          <a:p>
            <a:pPr indent="-311150" lvl="0" marL="457200" rtl="0" algn="l">
              <a:spcBef>
                <a:spcPts val="0"/>
              </a:spcBef>
              <a:spcAft>
                <a:spcPts val="0"/>
              </a:spcAft>
              <a:buSzPts val="1300"/>
              <a:buChar char="●"/>
            </a:pPr>
            <a:r>
              <a:rPr lang="en"/>
              <a:t>Allows us to confirm Lagrangian and Hamiltonian computations</a:t>
            </a:r>
            <a:endParaRPr/>
          </a:p>
          <a:p>
            <a:pPr indent="-298450" lvl="1" marL="914400" rtl="0" algn="l">
              <a:spcBef>
                <a:spcPts val="0"/>
              </a:spcBef>
              <a:spcAft>
                <a:spcPts val="0"/>
              </a:spcAft>
              <a:buSzPts val="1100"/>
              <a:buChar char="○"/>
            </a:pPr>
            <a:r>
              <a:rPr lang="en"/>
              <a:t>Method to solve using ODE is almost identical</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cxnSp>
        <p:nvCxnSpPr>
          <p:cNvPr id="202" name="Google Shape;202;p24"/>
          <p:cNvCxnSpPr/>
          <p:nvPr/>
        </p:nvCxnSpPr>
        <p:spPr>
          <a:xfrm rot="10800000">
            <a:off x="1256150" y="1035625"/>
            <a:ext cx="0" cy="2882400"/>
          </a:xfrm>
          <a:prstGeom prst="straightConnector1">
            <a:avLst/>
          </a:prstGeom>
          <a:noFill/>
          <a:ln cap="flat" cmpd="sng" w="9525">
            <a:solidFill>
              <a:schemeClr val="dk2"/>
            </a:solidFill>
            <a:prstDash val="solid"/>
            <a:round/>
            <a:headEnd len="med" w="med" type="none"/>
            <a:tailEnd len="med" w="med" type="triangle"/>
          </a:ln>
        </p:spPr>
      </p:cxnSp>
      <p:cxnSp>
        <p:nvCxnSpPr>
          <p:cNvPr id="203" name="Google Shape;203;p24"/>
          <p:cNvCxnSpPr/>
          <p:nvPr/>
        </p:nvCxnSpPr>
        <p:spPr>
          <a:xfrm>
            <a:off x="1264775" y="3926675"/>
            <a:ext cx="3943800" cy="0"/>
          </a:xfrm>
          <a:prstGeom prst="straightConnector1">
            <a:avLst/>
          </a:prstGeom>
          <a:noFill/>
          <a:ln cap="flat" cmpd="sng" w="9525">
            <a:solidFill>
              <a:schemeClr val="dk2"/>
            </a:solidFill>
            <a:prstDash val="solid"/>
            <a:round/>
            <a:headEnd len="med" w="med" type="none"/>
            <a:tailEnd len="med" w="med" type="triangle"/>
          </a:ln>
        </p:spPr>
      </p:cxnSp>
      <p:cxnSp>
        <p:nvCxnSpPr>
          <p:cNvPr id="204" name="Google Shape;204;p24"/>
          <p:cNvCxnSpPr/>
          <p:nvPr/>
        </p:nvCxnSpPr>
        <p:spPr>
          <a:xfrm flipH="1" rot="10800000">
            <a:off x="1264775" y="2191925"/>
            <a:ext cx="1795200" cy="1122000"/>
          </a:xfrm>
          <a:prstGeom prst="straightConnector1">
            <a:avLst/>
          </a:prstGeom>
          <a:noFill/>
          <a:ln cap="flat" cmpd="sng" w="9525">
            <a:solidFill>
              <a:schemeClr val="dk2"/>
            </a:solidFill>
            <a:prstDash val="solid"/>
            <a:round/>
            <a:headEnd len="med" w="med" type="none"/>
            <a:tailEnd len="med" w="med" type="none"/>
          </a:ln>
        </p:spPr>
      </p:cxnSp>
      <p:sp>
        <p:nvSpPr>
          <p:cNvPr id="205" name="Google Shape;205;p24"/>
          <p:cNvSpPr/>
          <p:nvPr/>
        </p:nvSpPr>
        <p:spPr>
          <a:xfrm>
            <a:off x="2973650" y="2028100"/>
            <a:ext cx="241500" cy="241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4"/>
          <p:cNvSpPr txBox="1"/>
          <p:nvPr/>
        </p:nvSpPr>
        <p:spPr>
          <a:xfrm>
            <a:off x="2188200" y="2658025"/>
            <a:ext cx="276300" cy="30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l</a:t>
            </a:r>
            <a:endParaRPr>
              <a:latin typeface="Calibri"/>
              <a:ea typeface="Calibri"/>
              <a:cs typeface="Calibri"/>
              <a:sym typeface="Calibri"/>
            </a:endParaRPr>
          </a:p>
        </p:txBody>
      </p:sp>
      <p:cxnSp>
        <p:nvCxnSpPr>
          <p:cNvPr id="207" name="Google Shape;207;p24"/>
          <p:cNvCxnSpPr>
            <a:stCxn id="205" idx="4"/>
          </p:cNvCxnSpPr>
          <p:nvPr/>
        </p:nvCxnSpPr>
        <p:spPr>
          <a:xfrm>
            <a:off x="3094400" y="2269600"/>
            <a:ext cx="0" cy="198600"/>
          </a:xfrm>
          <a:prstGeom prst="straightConnector1">
            <a:avLst/>
          </a:prstGeom>
          <a:noFill/>
          <a:ln cap="flat" cmpd="sng" w="9525">
            <a:solidFill>
              <a:schemeClr val="dk2"/>
            </a:solidFill>
            <a:prstDash val="solid"/>
            <a:round/>
            <a:headEnd len="med" w="med" type="none"/>
            <a:tailEnd len="med" w="med" type="triangle"/>
          </a:ln>
        </p:spPr>
      </p:cxnSp>
      <p:sp>
        <p:nvSpPr>
          <p:cNvPr id="208" name="Google Shape;208;p24"/>
          <p:cNvSpPr txBox="1"/>
          <p:nvPr/>
        </p:nvSpPr>
        <p:spPr>
          <a:xfrm>
            <a:off x="3068600" y="2278375"/>
            <a:ext cx="586800" cy="39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Mg</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209" name="Google Shape;209;p24"/>
          <p:cNvSpPr txBox="1"/>
          <p:nvPr/>
        </p:nvSpPr>
        <p:spPr>
          <a:xfrm>
            <a:off x="867800" y="3382975"/>
            <a:ext cx="241500" cy="19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y</a:t>
            </a:r>
            <a:endParaRPr>
              <a:latin typeface="Calibri"/>
              <a:ea typeface="Calibri"/>
              <a:cs typeface="Calibri"/>
              <a:sym typeface="Calibri"/>
            </a:endParaRPr>
          </a:p>
        </p:txBody>
      </p:sp>
      <p:cxnSp>
        <p:nvCxnSpPr>
          <p:cNvPr id="210" name="Google Shape;210;p24"/>
          <p:cNvCxnSpPr/>
          <p:nvPr/>
        </p:nvCxnSpPr>
        <p:spPr>
          <a:xfrm rot="10800000">
            <a:off x="1109300" y="3490825"/>
            <a:ext cx="8700" cy="427200"/>
          </a:xfrm>
          <a:prstGeom prst="straightConnector1">
            <a:avLst/>
          </a:prstGeom>
          <a:noFill/>
          <a:ln cap="flat" cmpd="sng" w="9525">
            <a:solidFill>
              <a:schemeClr val="dk2"/>
            </a:solidFill>
            <a:prstDash val="solid"/>
            <a:round/>
            <a:headEnd len="med" w="med" type="none"/>
            <a:tailEnd len="med" w="med" type="triangle"/>
          </a:ln>
        </p:spPr>
      </p:cxnSp>
      <p:cxnSp>
        <p:nvCxnSpPr>
          <p:cNvPr id="211" name="Google Shape;211;p24"/>
          <p:cNvCxnSpPr/>
          <p:nvPr/>
        </p:nvCxnSpPr>
        <p:spPr>
          <a:xfrm>
            <a:off x="1264775" y="4090625"/>
            <a:ext cx="500400" cy="0"/>
          </a:xfrm>
          <a:prstGeom prst="straightConnector1">
            <a:avLst/>
          </a:prstGeom>
          <a:noFill/>
          <a:ln cap="flat" cmpd="sng" w="9525">
            <a:solidFill>
              <a:schemeClr val="dk2"/>
            </a:solidFill>
            <a:prstDash val="solid"/>
            <a:round/>
            <a:headEnd len="med" w="med" type="none"/>
            <a:tailEnd len="med" w="med" type="triangle"/>
          </a:ln>
        </p:spPr>
      </p:cxnSp>
      <p:sp>
        <p:nvSpPr>
          <p:cNvPr id="212" name="Google Shape;212;p24"/>
          <p:cNvSpPr txBox="1"/>
          <p:nvPr/>
        </p:nvSpPr>
        <p:spPr>
          <a:xfrm>
            <a:off x="1256150" y="4090625"/>
            <a:ext cx="276300" cy="30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X</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213" name="Google Shape;213;p24"/>
          <p:cNvSpPr/>
          <p:nvPr/>
        </p:nvSpPr>
        <p:spPr>
          <a:xfrm>
            <a:off x="1264775" y="2753693"/>
            <a:ext cx="552325" cy="215025"/>
          </a:xfrm>
          <a:custGeom>
            <a:rect b="b" l="l" r="r" t="t"/>
            <a:pathLst>
              <a:path extrusionOk="0" h="8601" w="22093">
                <a:moveTo>
                  <a:pt x="0" y="2733"/>
                </a:moveTo>
                <a:cubicBezTo>
                  <a:pt x="1266" y="2330"/>
                  <a:pt x="5064" y="604"/>
                  <a:pt x="7595" y="316"/>
                </a:cubicBezTo>
                <a:cubicBezTo>
                  <a:pt x="10127" y="28"/>
                  <a:pt x="12773" y="-374"/>
                  <a:pt x="15189" y="1007"/>
                </a:cubicBezTo>
                <a:cubicBezTo>
                  <a:pt x="17605" y="2388"/>
                  <a:pt x="20942" y="7335"/>
                  <a:pt x="22093" y="8601"/>
                </a:cubicBezTo>
              </a:path>
            </a:pathLst>
          </a:custGeom>
          <a:noFill/>
          <a:ln cap="flat" cmpd="sng" w="9525">
            <a:solidFill>
              <a:schemeClr val="dk2"/>
            </a:solidFill>
            <a:prstDash val="solid"/>
            <a:round/>
            <a:headEnd len="med" w="med" type="none"/>
            <a:tailEnd len="med" w="med" type="none"/>
          </a:ln>
        </p:spPr>
      </p:sp>
      <p:sp>
        <p:nvSpPr>
          <p:cNvPr id="214" name="Google Shape;214;p24"/>
          <p:cNvSpPr txBox="1"/>
          <p:nvPr/>
        </p:nvSpPr>
        <p:spPr>
          <a:xfrm>
            <a:off x="1368325" y="2420700"/>
            <a:ext cx="975300" cy="30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theta</a:t>
            </a:r>
            <a:endParaRPr>
              <a:latin typeface="Calibri"/>
              <a:ea typeface="Calibri"/>
              <a:cs typeface="Calibri"/>
              <a:sym typeface="Calibri"/>
            </a:endParaRPr>
          </a:p>
        </p:txBody>
      </p:sp>
      <p:sp>
        <p:nvSpPr>
          <p:cNvPr id="215" name="Google Shape;215;p24"/>
          <p:cNvSpPr/>
          <p:nvPr/>
        </p:nvSpPr>
        <p:spPr>
          <a:xfrm>
            <a:off x="1169900" y="3236275"/>
            <a:ext cx="172500" cy="1467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2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Stability</a:t>
            </a:r>
            <a:endParaRPr/>
          </a:p>
        </p:txBody>
      </p:sp>
      <p:sp>
        <p:nvSpPr>
          <p:cNvPr id="221" name="Google Shape;221;p2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Bode Plots</a:t>
            </a:r>
            <a:endParaRPr/>
          </a:p>
          <a:p>
            <a:pPr indent="-298450" lvl="1" marL="914400" rtl="0" algn="l">
              <a:spcBef>
                <a:spcPts val="0"/>
              </a:spcBef>
              <a:spcAft>
                <a:spcPts val="0"/>
              </a:spcAft>
              <a:buSzPts val="1100"/>
              <a:buChar char="○"/>
            </a:pPr>
            <a:r>
              <a:rPr lang="en"/>
              <a:t>Method to show stability about a point within a transfer function</a:t>
            </a:r>
            <a:endParaRPr/>
          </a:p>
          <a:p>
            <a:pPr indent="-311150" lvl="0" marL="457200" rtl="0" algn="l">
              <a:spcBef>
                <a:spcPts val="0"/>
              </a:spcBef>
              <a:spcAft>
                <a:spcPts val="0"/>
              </a:spcAft>
              <a:buSzPts val="1300"/>
              <a:buChar char="●"/>
            </a:pPr>
            <a:r>
              <a:rPr lang="en"/>
              <a:t>Nyquist Plots</a:t>
            </a:r>
            <a:endParaRPr/>
          </a:p>
          <a:p>
            <a:pPr indent="-298450" lvl="1" marL="914400" rtl="0" algn="l">
              <a:spcBef>
                <a:spcPts val="0"/>
              </a:spcBef>
              <a:spcAft>
                <a:spcPts val="0"/>
              </a:spcAft>
              <a:buSzPts val="1100"/>
              <a:buChar char="○"/>
            </a:pPr>
            <a:r>
              <a:rPr lang="en"/>
              <a:t>Another Method for showing stability and understanding transfer function usage</a:t>
            </a:r>
            <a:endParaRPr/>
          </a:p>
          <a:p>
            <a:pPr indent="-311150" lvl="0" marL="457200" rtl="0" algn="l">
              <a:spcBef>
                <a:spcPts val="0"/>
              </a:spcBef>
              <a:spcAft>
                <a:spcPts val="0"/>
              </a:spcAft>
              <a:buSzPts val="1300"/>
              <a:buChar char="●"/>
            </a:pPr>
            <a:r>
              <a:rPr lang="en"/>
              <a:t>Transfer Function</a:t>
            </a:r>
            <a:endParaRPr/>
          </a:p>
          <a:p>
            <a:pPr indent="-298450" lvl="1" marL="914400" rtl="0" algn="l">
              <a:spcBef>
                <a:spcPts val="0"/>
              </a:spcBef>
              <a:spcAft>
                <a:spcPts val="0"/>
              </a:spcAft>
              <a:buSzPts val="1100"/>
              <a:buChar char="○"/>
            </a:pPr>
            <a:r>
              <a:rPr lang="en"/>
              <a:t>The transfer function will act as a way to understand how to control the pendulum and if we explore variants of the vibrating base this allows us to apply it to a physical phenomenon </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2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Plan for Remainder of Project</a:t>
            </a:r>
            <a:endParaRPr/>
          </a:p>
        </p:txBody>
      </p:sp>
      <p:sp>
        <p:nvSpPr>
          <p:cNvPr id="227" name="Google Shape;227;p2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Devin Johnson: Focus on working on physical dynamic representations of the model, along with understanding a transfer function that can be used as a controller and a way to represent stability of the system. Using Bode Plots and Nyquist plots to show stability. Help with RK method and other numerical methods.</a:t>
            </a:r>
            <a:endParaRPr/>
          </a:p>
          <a:p>
            <a:pPr indent="-311150" lvl="0" marL="457200" rtl="0" algn="l">
              <a:spcBef>
                <a:spcPts val="0"/>
              </a:spcBef>
              <a:spcAft>
                <a:spcPts val="0"/>
              </a:spcAft>
              <a:buSzPts val="1300"/>
              <a:buChar char="-"/>
            </a:pPr>
            <a:r>
              <a:rPr lang="en"/>
              <a:t>Phillip Shelton:</a:t>
            </a:r>
            <a:endParaRPr/>
          </a:p>
          <a:p>
            <a:pPr indent="-311150" lvl="0" marL="457200" rtl="0" algn="l">
              <a:spcBef>
                <a:spcPts val="0"/>
              </a:spcBef>
              <a:spcAft>
                <a:spcPts val="0"/>
              </a:spcAft>
              <a:buSzPts val="1300"/>
              <a:buChar char="-"/>
            </a:pPr>
            <a:r>
              <a:rPr lang="en"/>
              <a:t>Zach Kirch: Focus on developing unique ODE solver that models the RK23 method (easier to code, more practical for project), use this solver for the equation that will be developed by the others, obtain plots and discuss with remainder of group to better understand what they signify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Shew Inverted Pendulum Paper</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Study done at College of Wooster</a:t>
            </a:r>
            <a:endParaRPr/>
          </a:p>
          <a:p>
            <a:pPr indent="-311150" lvl="0" marL="457200" rtl="0" algn="l">
              <a:spcBef>
                <a:spcPts val="0"/>
              </a:spcBef>
              <a:spcAft>
                <a:spcPts val="0"/>
              </a:spcAft>
              <a:buSzPts val="1300"/>
              <a:buChar char="-"/>
            </a:pPr>
            <a:r>
              <a:rPr lang="en"/>
              <a:t>Pendulum suspended on a oscillating base.</a:t>
            </a:r>
            <a:endParaRPr/>
          </a:p>
          <a:p>
            <a:pPr indent="-311150" lvl="0" marL="457200" rtl="0" algn="l">
              <a:spcBef>
                <a:spcPts val="0"/>
              </a:spcBef>
              <a:spcAft>
                <a:spcPts val="0"/>
              </a:spcAft>
              <a:buSzPts val="1300"/>
              <a:buChar char="-"/>
            </a:pPr>
            <a:r>
              <a:rPr lang="en"/>
              <a:t>Theoretical equations and Calculations were done to predict the expected results, and then the physical setup was used to compare with their results.</a:t>
            </a:r>
            <a:endParaRPr/>
          </a:p>
          <a:p>
            <a:pPr indent="-311150" lvl="0" marL="457200" rtl="0" algn="l">
              <a:spcBef>
                <a:spcPts val="0"/>
              </a:spcBef>
              <a:spcAft>
                <a:spcPts val="0"/>
              </a:spcAft>
              <a:buSzPts val="1300"/>
              <a:buChar char="-"/>
            </a:pPr>
            <a:r>
              <a:rPr lang="en"/>
              <a:t>Traditionally, the upward vertical pendulum position is an unstable equilibrium.</a:t>
            </a:r>
            <a:endParaRPr/>
          </a:p>
          <a:p>
            <a:pPr indent="-311150" lvl="0" marL="457200" rtl="0" algn="l">
              <a:spcBef>
                <a:spcPts val="0"/>
              </a:spcBef>
              <a:spcAft>
                <a:spcPts val="0"/>
              </a:spcAft>
              <a:buSzPts val="1300"/>
              <a:buChar char="-"/>
            </a:pPr>
            <a:r>
              <a:rPr lang="en"/>
              <a:t>However, at certain amplitudes and frequencies of the oscillating base, this point becomes stable.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Theory of</a:t>
            </a:r>
            <a:r>
              <a:rPr lang="en"/>
              <a:t> Inverted Pendulum</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This is best understood by analyzing the Lagrange of the system.</a:t>
            </a:r>
            <a:endParaRPr/>
          </a:p>
          <a:p>
            <a:pPr indent="-311150" lvl="0" marL="457200" rtl="0" algn="l">
              <a:spcBef>
                <a:spcPts val="0"/>
              </a:spcBef>
              <a:spcAft>
                <a:spcPts val="0"/>
              </a:spcAft>
              <a:buSzPts val="1300"/>
              <a:buChar char="-"/>
            </a:pPr>
            <a:r>
              <a:rPr lang="en"/>
              <a:t>The Lagrange is the sum of the Kinetic Energy and Potential Energy of the System, as by the Law of Motion, a system will always take the path in which the Lagrange is minimized.</a:t>
            </a:r>
            <a:endParaRPr/>
          </a:p>
          <a:p>
            <a:pPr indent="-311150" lvl="0" marL="457200" rtl="0" algn="l">
              <a:spcBef>
                <a:spcPts val="0"/>
              </a:spcBef>
              <a:spcAft>
                <a:spcPts val="0"/>
              </a:spcAft>
              <a:buSzPts val="1300"/>
              <a:buChar char="-"/>
            </a:pPr>
            <a:r>
              <a:rPr lang="en"/>
              <a:t>Kinetic Energy:</a:t>
            </a:r>
            <a:endParaRPr/>
          </a:p>
          <a:p>
            <a:pPr indent="0" lvl="0" marL="0" rtl="0" algn="l">
              <a:spcBef>
                <a:spcPts val="1600"/>
              </a:spcBef>
              <a:spcAft>
                <a:spcPts val="0"/>
              </a:spcAft>
              <a:buNone/>
            </a:pPr>
            <a:r>
              <a:t/>
            </a:r>
            <a:endParaRPr/>
          </a:p>
          <a:p>
            <a:pPr indent="-311150" lvl="0" marL="457200" rtl="0" algn="l">
              <a:spcBef>
                <a:spcPts val="1600"/>
              </a:spcBef>
              <a:spcAft>
                <a:spcPts val="0"/>
              </a:spcAft>
              <a:buSzPts val="1300"/>
              <a:buChar char="-"/>
            </a:pPr>
            <a:r>
              <a:rPr lang="en"/>
              <a:t>Potential Energy:</a:t>
            </a:r>
            <a:endParaRPr/>
          </a:p>
          <a:p>
            <a:pPr indent="0" lvl="0" marL="0" rtl="0" algn="l">
              <a:spcBef>
                <a:spcPts val="1600"/>
              </a:spcBef>
              <a:spcAft>
                <a:spcPts val="1600"/>
              </a:spcAft>
              <a:buNone/>
            </a:pPr>
            <a:r>
              <a:t/>
            </a:r>
            <a:endParaRPr/>
          </a:p>
        </p:txBody>
      </p:sp>
      <p:pic>
        <p:nvPicPr>
          <p:cNvPr id="142" name="Google Shape;142;p15"/>
          <p:cNvPicPr preferRelativeResize="0"/>
          <p:nvPr/>
        </p:nvPicPr>
        <p:blipFill>
          <a:blip r:embed="rId3">
            <a:alphaModFix/>
          </a:blip>
          <a:stretch>
            <a:fillRect/>
          </a:stretch>
        </p:blipFill>
        <p:spPr>
          <a:xfrm>
            <a:off x="1812675" y="2976600"/>
            <a:ext cx="2371725" cy="476250"/>
          </a:xfrm>
          <a:prstGeom prst="rect">
            <a:avLst/>
          </a:prstGeom>
          <a:noFill/>
          <a:ln>
            <a:noFill/>
          </a:ln>
        </p:spPr>
      </p:pic>
      <p:pic>
        <p:nvPicPr>
          <p:cNvPr id="143" name="Google Shape;143;p15"/>
          <p:cNvPicPr preferRelativeResize="0"/>
          <p:nvPr/>
        </p:nvPicPr>
        <p:blipFill>
          <a:blip r:embed="rId4">
            <a:alphaModFix/>
          </a:blip>
          <a:stretch>
            <a:fillRect/>
          </a:stretch>
        </p:blipFill>
        <p:spPr>
          <a:xfrm>
            <a:off x="1994200" y="3897925"/>
            <a:ext cx="1358933" cy="540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1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Equation of Inverted Pendulum</a:t>
            </a:r>
            <a:endParaRPr/>
          </a:p>
        </p:txBody>
      </p:sp>
      <p:sp>
        <p:nvSpPr>
          <p:cNvPr id="149" name="Google Shape;149;p1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Essentially, we convert from Cartesian Coordinate plane to Polar plane</a:t>
            </a:r>
            <a:endParaRPr/>
          </a:p>
          <a:p>
            <a:pPr indent="-311150" lvl="0" marL="457200" rtl="0" algn="l">
              <a:spcBef>
                <a:spcPts val="0"/>
              </a:spcBef>
              <a:spcAft>
                <a:spcPts val="0"/>
              </a:spcAft>
              <a:buSzPts val="1300"/>
              <a:buChar char="-"/>
            </a:pPr>
            <a:r>
              <a:rPr lang="en"/>
              <a:t>Give us:</a:t>
            </a:r>
            <a:endParaRPr/>
          </a:p>
          <a:p>
            <a:pPr indent="-298450" lvl="1" marL="914400" rtl="0" algn="l">
              <a:spcBef>
                <a:spcPts val="0"/>
              </a:spcBef>
              <a:spcAft>
                <a:spcPts val="0"/>
              </a:spcAft>
              <a:buSzPts val="1100"/>
              <a:buChar char="-"/>
            </a:pPr>
            <a:r>
              <a:rPr lang="en"/>
              <a:t>x</a:t>
            </a:r>
            <a:r>
              <a:rPr lang="en"/>
              <a:t> = </a:t>
            </a:r>
            <a:r>
              <a:rPr lang="en" sz="1200">
                <a:solidFill>
                  <a:srgbClr val="000000"/>
                </a:solidFill>
                <a:latin typeface="Arial"/>
                <a:ea typeface="Arial"/>
                <a:cs typeface="Arial"/>
                <a:sym typeface="Arial"/>
              </a:rPr>
              <a:t>lsinθ</a:t>
            </a:r>
            <a:endParaRPr sz="1200">
              <a:solidFill>
                <a:srgbClr val="000000"/>
              </a:solidFill>
              <a:latin typeface="Arial"/>
              <a:ea typeface="Arial"/>
              <a:cs typeface="Arial"/>
              <a:sym typeface="Arial"/>
            </a:endParaRPr>
          </a:p>
          <a:p>
            <a:pPr indent="-304800" lvl="1" marL="914400" rtl="0" algn="l">
              <a:spcBef>
                <a:spcPts val="0"/>
              </a:spcBef>
              <a:spcAft>
                <a:spcPts val="0"/>
              </a:spcAft>
              <a:buClr>
                <a:srgbClr val="000000"/>
              </a:buClr>
              <a:buSzPts val="1200"/>
              <a:buFont typeface="Arial"/>
              <a:buChar char="-"/>
            </a:pPr>
            <a:r>
              <a:rPr lang="en" sz="1200">
                <a:solidFill>
                  <a:srgbClr val="000000"/>
                </a:solidFill>
                <a:latin typeface="Arial"/>
                <a:ea typeface="Arial"/>
                <a:cs typeface="Arial"/>
                <a:sym typeface="Arial"/>
              </a:rPr>
              <a:t>y = Acosωt+lcosθ</a:t>
            </a:r>
            <a:r>
              <a:rPr lang="en">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en">
                <a:solidFill>
                  <a:srgbClr val="000000"/>
                </a:solidFill>
                <a:latin typeface="Arial"/>
                <a:ea typeface="Arial"/>
                <a:cs typeface="Arial"/>
                <a:sym typeface="Arial"/>
              </a:rPr>
              <a:t>Given the fact we know the Lagrange is:</a:t>
            </a:r>
            <a:endParaRPr>
              <a:solidFill>
                <a:srgbClr val="000000"/>
              </a:solidFill>
              <a:latin typeface="Arial"/>
              <a:ea typeface="Arial"/>
              <a:cs typeface="Arial"/>
              <a:sym typeface="Arial"/>
            </a:endParaRPr>
          </a:p>
          <a:p>
            <a:pPr indent="0" lvl="0" marL="0" rtl="0" algn="l">
              <a:spcBef>
                <a:spcPts val="1200"/>
              </a:spcBef>
              <a:spcAft>
                <a:spcPts val="0"/>
              </a:spcAft>
              <a:buNone/>
            </a:pPr>
            <a:r>
              <a:t/>
            </a:r>
            <a:endParaRPr>
              <a:solidFill>
                <a:srgbClr val="000000"/>
              </a:solidFill>
              <a:latin typeface="Arial"/>
              <a:ea typeface="Arial"/>
              <a:cs typeface="Arial"/>
              <a:sym typeface="Arial"/>
            </a:endParaRPr>
          </a:p>
          <a:p>
            <a:pPr indent="0" lvl="0" marL="0" rtl="0" algn="l">
              <a:spcBef>
                <a:spcPts val="1200"/>
              </a:spcBef>
              <a:spcAft>
                <a:spcPts val="0"/>
              </a:spcAft>
              <a:buNone/>
            </a:pPr>
            <a:r>
              <a:t/>
            </a:r>
            <a:endParaRPr>
              <a:solidFill>
                <a:srgbClr val="000000"/>
              </a:solidFill>
              <a:latin typeface="Arial"/>
              <a:ea typeface="Arial"/>
              <a:cs typeface="Arial"/>
              <a:sym typeface="Arial"/>
            </a:endParaRPr>
          </a:p>
          <a:p>
            <a:pPr indent="-311150" lvl="0" marL="457200" rtl="0" algn="l">
              <a:spcBef>
                <a:spcPts val="1200"/>
              </a:spcBef>
              <a:spcAft>
                <a:spcPts val="0"/>
              </a:spcAft>
              <a:buClr>
                <a:srgbClr val="000000"/>
              </a:buClr>
              <a:buSzPts val="1300"/>
              <a:buFont typeface="Arial"/>
              <a:buChar char="-"/>
            </a:pPr>
            <a:r>
              <a:rPr lang="en">
                <a:solidFill>
                  <a:srgbClr val="000000"/>
                </a:solidFill>
                <a:latin typeface="Arial"/>
                <a:ea typeface="Arial"/>
                <a:cs typeface="Arial"/>
                <a:sym typeface="Arial"/>
              </a:rPr>
              <a:t>Can find the governing Second-Order ODE</a:t>
            </a:r>
            <a:endParaRPr>
              <a:solidFill>
                <a:srgbClr val="000000"/>
              </a:solidFill>
              <a:latin typeface="Arial"/>
              <a:ea typeface="Arial"/>
              <a:cs typeface="Arial"/>
              <a:sym typeface="Arial"/>
            </a:endParaRPr>
          </a:p>
          <a:p>
            <a:pPr indent="0" lvl="0" marL="0" rtl="0" algn="l">
              <a:spcBef>
                <a:spcPts val="1200"/>
              </a:spcBef>
              <a:spcAft>
                <a:spcPts val="1200"/>
              </a:spcAft>
              <a:buNone/>
            </a:pPr>
            <a:r>
              <a:t/>
            </a:r>
            <a:endParaRPr>
              <a:solidFill>
                <a:srgbClr val="000000"/>
              </a:solidFill>
              <a:latin typeface="Arial"/>
              <a:ea typeface="Arial"/>
              <a:cs typeface="Arial"/>
              <a:sym typeface="Arial"/>
            </a:endParaRPr>
          </a:p>
        </p:txBody>
      </p:sp>
      <p:pic>
        <p:nvPicPr>
          <p:cNvPr id="150" name="Google Shape;150;p16"/>
          <p:cNvPicPr preferRelativeResize="0"/>
          <p:nvPr/>
        </p:nvPicPr>
        <p:blipFill>
          <a:blip r:embed="rId3">
            <a:alphaModFix/>
          </a:blip>
          <a:stretch>
            <a:fillRect/>
          </a:stretch>
        </p:blipFill>
        <p:spPr>
          <a:xfrm>
            <a:off x="2495550" y="3264050"/>
            <a:ext cx="2611650" cy="742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1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Numerical Analysis of Simple Vibrating Pendulum</a:t>
            </a:r>
            <a:endParaRPr/>
          </a:p>
        </p:txBody>
      </p:sp>
      <p:sp>
        <p:nvSpPr>
          <p:cNvPr id="156" name="Google Shape;156;p17"/>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After understanding the physical properties of the inverted pendulum, writing some initial mechanical equations, and formulating the Lagrange of the problem, we are left with a single second order ODE of theta.</a:t>
            </a:r>
            <a:endParaRPr/>
          </a:p>
          <a:p>
            <a:pPr indent="-311150" lvl="0" marL="457200" rtl="0" algn="l">
              <a:spcBef>
                <a:spcPts val="0"/>
              </a:spcBef>
              <a:spcAft>
                <a:spcPts val="0"/>
              </a:spcAft>
              <a:buSzPts val="1300"/>
              <a:buChar char="-"/>
            </a:pPr>
            <a:r>
              <a:rPr lang="en"/>
              <a:t>Parameters such as A (amplitude), l (distance away from pivot point), m (mass of object), w (frequency of pivot oscillation), and g (gravitation force) will all have to be measured for our specific system:</a:t>
            </a:r>
            <a:endParaRPr/>
          </a:p>
          <a:p>
            <a:pPr indent="-298450" lvl="1" marL="914400" rtl="0" algn="l">
              <a:spcBef>
                <a:spcPts val="0"/>
              </a:spcBef>
              <a:spcAft>
                <a:spcPts val="0"/>
              </a:spcAft>
              <a:buSzPts val="1100"/>
              <a:buChar char="-"/>
            </a:pPr>
            <a:r>
              <a:t/>
            </a:r>
            <a:endParaRPr/>
          </a:p>
        </p:txBody>
      </p:sp>
      <p:pic>
        <p:nvPicPr>
          <p:cNvPr id="157" name="Google Shape;157;p17"/>
          <p:cNvPicPr preferRelativeResize="0"/>
          <p:nvPr/>
        </p:nvPicPr>
        <p:blipFill>
          <a:blip r:embed="rId3">
            <a:alphaModFix/>
          </a:blip>
          <a:stretch>
            <a:fillRect/>
          </a:stretch>
        </p:blipFill>
        <p:spPr>
          <a:xfrm>
            <a:off x="2415810" y="3347350"/>
            <a:ext cx="4047564" cy="800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1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ODE Solver</a:t>
            </a:r>
            <a:endParaRPr/>
          </a:p>
        </p:txBody>
      </p:sp>
      <p:sp>
        <p:nvSpPr>
          <p:cNvPr id="163" name="Google Shape;163;p1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We decided to use the Python language to program an ODE solver to formulate a solution for the second order differential equation.</a:t>
            </a:r>
            <a:endParaRPr/>
          </a:p>
          <a:p>
            <a:pPr indent="-311150" lvl="0" marL="457200" rtl="0" algn="l">
              <a:spcBef>
                <a:spcPts val="0"/>
              </a:spcBef>
              <a:spcAft>
                <a:spcPts val="0"/>
              </a:spcAft>
              <a:buSzPts val="1300"/>
              <a:buChar char="-"/>
            </a:pPr>
            <a:r>
              <a:rPr lang="en"/>
              <a:t>To do this, we first isolated the second </a:t>
            </a:r>
            <a:r>
              <a:rPr lang="en"/>
              <a:t>derivative</a:t>
            </a:r>
            <a:r>
              <a:rPr lang="en"/>
              <a:t> term on the left hand side:</a:t>
            </a:r>
            <a:endParaRPr/>
          </a:p>
        </p:txBody>
      </p:sp>
      <p:pic>
        <p:nvPicPr>
          <p:cNvPr id="164" name="Google Shape;164;p18"/>
          <p:cNvPicPr preferRelativeResize="0"/>
          <p:nvPr/>
        </p:nvPicPr>
        <p:blipFill>
          <a:blip r:embed="rId3">
            <a:alphaModFix/>
          </a:blip>
          <a:stretch>
            <a:fillRect/>
          </a:stretch>
        </p:blipFill>
        <p:spPr>
          <a:xfrm>
            <a:off x="1543050" y="2990925"/>
            <a:ext cx="6057900" cy="1257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Python Code</a:t>
            </a:r>
            <a:endParaRPr/>
          </a:p>
        </p:txBody>
      </p:sp>
      <p:sp>
        <p:nvSpPr>
          <p:cNvPr id="170" name="Google Shape;170;p19"/>
          <p:cNvSpPr txBox="1"/>
          <p:nvPr>
            <p:ph idx="1" type="body"/>
          </p:nvPr>
        </p:nvSpPr>
        <p:spPr>
          <a:xfrm>
            <a:off x="819150" y="1347750"/>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We decided to use Jupyter Notebooks to code the ODE solver. The first portion looked analogous to the following:</a:t>
            </a:r>
            <a:endParaRPr/>
          </a:p>
          <a:p>
            <a:pPr indent="0" lvl="0" marL="0" rtl="0" algn="l">
              <a:lnSpc>
                <a:spcPct val="25000"/>
              </a:lnSpc>
              <a:spcBef>
                <a:spcPts val="1600"/>
              </a:spcBef>
              <a:spcAft>
                <a:spcPts val="0"/>
              </a:spcAft>
              <a:buNone/>
            </a:pPr>
            <a:r>
              <a:rPr lang="en"/>
              <a:t>import numpy as np  # Important library for scientific computing</a:t>
            </a:r>
            <a:endParaRPr/>
          </a:p>
          <a:p>
            <a:pPr indent="0" lvl="0" marL="0" rtl="0" algn="l">
              <a:lnSpc>
                <a:spcPct val="25000"/>
              </a:lnSpc>
              <a:spcBef>
                <a:spcPts val="1600"/>
              </a:spcBef>
              <a:spcAft>
                <a:spcPts val="0"/>
              </a:spcAft>
              <a:buNone/>
            </a:pPr>
            <a:r>
              <a:rPr lang="en"/>
              <a:t>import matplotlib.pyplot as pp # For plotting results</a:t>
            </a:r>
            <a:endParaRPr/>
          </a:p>
          <a:p>
            <a:pPr indent="0" lvl="0" marL="0" rtl="0" algn="l">
              <a:lnSpc>
                <a:spcPct val="25000"/>
              </a:lnSpc>
              <a:spcBef>
                <a:spcPts val="1600"/>
              </a:spcBef>
              <a:spcAft>
                <a:spcPts val="0"/>
              </a:spcAft>
              <a:buNone/>
            </a:pPr>
            <a:r>
              <a:rPr lang="en"/>
              <a:t>from scipy.integrate import solve_ivp  # Load ODE(IVP) solvers(also known as integrators)</a:t>
            </a:r>
            <a:endParaRPr/>
          </a:p>
          <a:p>
            <a:pPr indent="0" lvl="0" marL="0" rtl="0" algn="l">
              <a:lnSpc>
                <a:spcPct val="25000"/>
              </a:lnSpc>
              <a:spcBef>
                <a:spcPts val="1600"/>
              </a:spcBef>
              <a:spcAft>
                <a:spcPts val="0"/>
              </a:spcAft>
              <a:buNone/>
            </a:pPr>
            <a:r>
              <a:rPr lang="en"/>
              <a:t>import math # For using cosine and sine</a:t>
            </a:r>
            <a:endParaRPr/>
          </a:p>
          <a:p>
            <a:pPr indent="-311150" lvl="0" marL="457200" rtl="0" algn="l">
              <a:lnSpc>
                <a:spcPct val="100000"/>
              </a:lnSpc>
              <a:spcBef>
                <a:spcPts val="1600"/>
              </a:spcBef>
              <a:spcAft>
                <a:spcPts val="0"/>
              </a:spcAft>
              <a:buSzPts val="1300"/>
              <a:buChar char="-"/>
            </a:pPr>
            <a:r>
              <a:rPr lang="en"/>
              <a:t>After initializing our A, m, l, w, and g values, we then defined a function f(t,theta). Theta was a two-dimension input, as we created two ODEs from the baseline Second Order ODE to solve it.</a:t>
            </a:r>
            <a:endParaRPr/>
          </a:p>
          <a:p>
            <a:pPr indent="0" lvl="0" marL="0" rtl="0" algn="l">
              <a:lnSpc>
                <a:spcPct val="25000"/>
              </a:lnSpc>
              <a:spcBef>
                <a:spcPts val="1600"/>
              </a:spcBef>
              <a:spcAft>
                <a:spcPts val="0"/>
              </a:spcAft>
              <a:buNone/>
            </a:pPr>
            <a:r>
              <a:rPr lang="en"/>
              <a:t>def f(t,theta):</a:t>
            </a:r>
            <a:endParaRPr/>
          </a:p>
          <a:p>
            <a:pPr indent="0" lvl="0" marL="0" rtl="0" algn="l">
              <a:lnSpc>
                <a:spcPct val="25000"/>
              </a:lnSpc>
              <a:spcBef>
                <a:spcPts val="1600"/>
              </a:spcBef>
              <a:spcAft>
                <a:spcPts val="0"/>
              </a:spcAft>
              <a:buNone/>
            </a:pPr>
            <a:r>
              <a:rPr lang="en"/>
              <a:t>	# note theta is our 2 dimensional input theta[0]=u and theta[1]=v</a:t>
            </a:r>
            <a:endParaRPr/>
          </a:p>
          <a:p>
            <a:pPr indent="0" lvl="0" marL="0" rtl="0" algn="l">
              <a:lnSpc>
                <a:spcPct val="25000"/>
              </a:lnSpc>
              <a:spcBef>
                <a:spcPts val="1600"/>
              </a:spcBef>
              <a:spcAft>
                <a:spcPts val="0"/>
              </a:spcAft>
              <a:buNone/>
            </a:pPr>
            <a:r>
              <a:rPr lang="en"/>
              <a:t>	u=theta[0]</a:t>
            </a:r>
            <a:endParaRPr/>
          </a:p>
          <a:p>
            <a:pPr indent="0" lvl="0" marL="0" rtl="0" algn="l">
              <a:lnSpc>
                <a:spcPct val="25000"/>
              </a:lnSpc>
              <a:spcBef>
                <a:spcPts val="1600"/>
              </a:spcBef>
              <a:spcAft>
                <a:spcPts val="0"/>
              </a:spcAft>
              <a:buNone/>
            </a:pPr>
            <a:r>
              <a:rPr lang="en"/>
              <a:t>	v=theta[1]</a:t>
            </a:r>
            <a:endParaRPr/>
          </a:p>
          <a:p>
            <a:pPr indent="0" lvl="0" marL="0" rtl="0" algn="l">
              <a:lnSpc>
                <a:spcPct val="25000"/>
              </a:lnSpc>
              <a:spcBef>
                <a:spcPts val="1600"/>
              </a:spcBef>
              <a:spcAft>
                <a:spcPts val="0"/>
              </a:spcAft>
              <a:buNone/>
            </a:pPr>
            <a:r>
              <a:rPr lang="en"/>
              <a:t>	return np.array([v,-((A*l*m*(w*w)*math.cos(w*t)-m*g*l)/(I))*math.sin(u)])</a:t>
            </a:r>
            <a:endParaRPr/>
          </a:p>
          <a:p>
            <a:pPr indent="0" lvl="0" marL="0" rtl="0" algn="l">
              <a:lnSpc>
                <a:spcPct val="50000"/>
              </a:lnSpc>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Running ODE Solver</a:t>
            </a:r>
            <a:endParaRPr/>
          </a:p>
        </p:txBody>
      </p:sp>
      <p:sp>
        <p:nvSpPr>
          <p:cNvPr id="176" name="Google Shape;176;p20"/>
          <p:cNvSpPr txBox="1"/>
          <p:nvPr>
            <p:ph idx="1" type="body"/>
          </p:nvPr>
        </p:nvSpPr>
        <p:spPr>
          <a:xfrm>
            <a:off x="819150" y="1636950"/>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We then used the solve_ivp function that we obtained from importing the scipy library in Python.</a:t>
            </a:r>
            <a:endParaRPr/>
          </a:p>
          <a:p>
            <a:pPr indent="-311150" lvl="0" marL="457200" rtl="0" algn="l">
              <a:spcBef>
                <a:spcPts val="0"/>
              </a:spcBef>
              <a:spcAft>
                <a:spcPts val="0"/>
              </a:spcAft>
              <a:buSzPts val="1300"/>
              <a:buChar char="-"/>
            </a:pPr>
            <a:r>
              <a:rPr lang="en"/>
              <a:t>We feed it a preset initial condition for (u,v)  (i.e. Theta, theta dot)</a:t>
            </a:r>
            <a:endParaRPr/>
          </a:p>
          <a:p>
            <a:pPr indent="-311150" lvl="0" marL="457200" rtl="0" algn="l">
              <a:spcBef>
                <a:spcPts val="0"/>
              </a:spcBef>
              <a:spcAft>
                <a:spcPts val="0"/>
              </a:spcAft>
              <a:buSzPts val="1300"/>
              <a:buChar char="-"/>
            </a:pPr>
            <a:r>
              <a:rPr lang="en"/>
              <a:t>Gave it an interval to integrate over, and created a corresponding grid for this range.</a:t>
            </a:r>
            <a:endParaRPr/>
          </a:p>
          <a:p>
            <a:pPr indent="-311150" lvl="0" marL="457200" rtl="0" algn="l">
              <a:spcBef>
                <a:spcPts val="0"/>
              </a:spcBef>
              <a:spcAft>
                <a:spcPts val="0"/>
              </a:spcAft>
              <a:buSzPts val="1300"/>
              <a:buChar char="-"/>
            </a:pPr>
            <a:r>
              <a:rPr lang="en"/>
              <a:t>Used the RK45 integration method.</a:t>
            </a:r>
            <a:endParaRPr/>
          </a:p>
          <a:p>
            <a:pPr indent="-311150" lvl="0" marL="457200" rtl="0" algn="l">
              <a:spcBef>
                <a:spcPts val="0"/>
              </a:spcBef>
              <a:spcAft>
                <a:spcPts val="0"/>
              </a:spcAft>
              <a:buSzPts val="1300"/>
              <a:buChar char="-"/>
            </a:pPr>
            <a:r>
              <a:rPr lang="en"/>
              <a:t>Output gave us an array of values that we could plot to see Theta vs. t, Theta’ vs. t, and Theta’ vs. Theta.</a:t>
            </a:r>
            <a:endParaRPr/>
          </a:p>
          <a:p>
            <a:pPr indent="0" lvl="0" marL="45720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Output of the program</a:t>
            </a:r>
            <a:endParaRPr/>
          </a:p>
        </p:txBody>
      </p:sp>
      <p:pic>
        <p:nvPicPr>
          <p:cNvPr id="182" name="Google Shape;182;p21"/>
          <p:cNvPicPr preferRelativeResize="0"/>
          <p:nvPr/>
        </p:nvPicPr>
        <p:blipFill>
          <a:blip r:embed="rId3">
            <a:alphaModFix/>
          </a:blip>
          <a:stretch>
            <a:fillRect/>
          </a:stretch>
        </p:blipFill>
        <p:spPr>
          <a:xfrm>
            <a:off x="476250" y="2403998"/>
            <a:ext cx="3941575" cy="2615527"/>
          </a:xfrm>
          <a:prstGeom prst="rect">
            <a:avLst/>
          </a:prstGeom>
          <a:noFill/>
          <a:ln>
            <a:noFill/>
          </a:ln>
        </p:spPr>
      </p:pic>
      <p:pic>
        <p:nvPicPr>
          <p:cNvPr id="183" name="Google Shape;183;p21"/>
          <p:cNvPicPr preferRelativeResize="0"/>
          <p:nvPr/>
        </p:nvPicPr>
        <p:blipFill>
          <a:blip r:embed="rId4">
            <a:alphaModFix/>
          </a:blip>
          <a:stretch>
            <a:fillRect/>
          </a:stretch>
        </p:blipFill>
        <p:spPr>
          <a:xfrm>
            <a:off x="4327074" y="2424062"/>
            <a:ext cx="3941575" cy="2575400"/>
          </a:xfrm>
          <a:prstGeom prst="rect">
            <a:avLst/>
          </a:prstGeom>
          <a:noFill/>
          <a:ln>
            <a:noFill/>
          </a:ln>
        </p:spPr>
      </p:pic>
      <p:pic>
        <p:nvPicPr>
          <p:cNvPr id="184" name="Google Shape;184;p21"/>
          <p:cNvPicPr preferRelativeResize="0"/>
          <p:nvPr/>
        </p:nvPicPr>
        <p:blipFill>
          <a:blip r:embed="rId5">
            <a:alphaModFix/>
          </a:blip>
          <a:stretch>
            <a:fillRect/>
          </a:stretch>
        </p:blipFill>
        <p:spPr>
          <a:xfrm>
            <a:off x="6081225" y="478438"/>
            <a:ext cx="1602325" cy="1688925"/>
          </a:xfrm>
          <a:prstGeom prst="rect">
            <a:avLst/>
          </a:prstGeom>
          <a:noFill/>
          <a:ln>
            <a:noFill/>
          </a:ln>
        </p:spPr>
      </p:pic>
      <p:pic>
        <p:nvPicPr>
          <p:cNvPr id="185" name="Google Shape;185;p21"/>
          <p:cNvPicPr preferRelativeResize="0"/>
          <p:nvPr/>
        </p:nvPicPr>
        <p:blipFill>
          <a:blip r:embed="rId6">
            <a:alphaModFix/>
          </a:blip>
          <a:stretch>
            <a:fillRect/>
          </a:stretch>
        </p:blipFill>
        <p:spPr>
          <a:xfrm>
            <a:off x="642250" y="1690025"/>
            <a:ext cx="4669934" cy="17363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